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7" r:id="rId1"/>
  </p:sldMasterIdLst>
  <p:sldIdLst>
    <p:sldId id="257" r:id="rId2"/>
    <p:sldId id="303" r:id="rId3"/>
    <p:sldId id="276" r:id="rId4"/>
    <p:sldId id="273" r:id="rId5"/>
    <p:sldId id="275" r:id="rId6"/>
    <p:sldId id="306" r:id="rId7"/>
    <p:sldId id="305" r:id="rId8"/>
    <p:sldId id="277" r:id="rId9"/>
    <p:sldId id="278" r:id="rId10"/>
    <p:sldId id="304" r:id="rId11"/>
    <p:sldId id="274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71" r:id="rId22"/>
    <p:sldId id="268" r:id="rId23"/>
    <p:sldId id="270" r:id="rId24"/>
    <p:sldId id="272" r:id="rId25"/>
    <p:sldId id="25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308" r:id="rId45"/>
    <p:sldId id="307" r:id="rId46"/>
    <p:sldId id="297" r:id="rId47"/>
    <p:sldId id="298" r:id="rId48"/>
    <p:sldId id="299" r:id="rId49"/>
    <p:sldId id="300" r:id="rId50"/>
    <p:sldId id="301" r:id="rId51"/>
    <p:sldId id="302" r:id="rId52"/>
    <p:sldId id="309" r:id="rId53"/>
    <p:sldId id="310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7C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31"/>
    <p:restoredTop sz="94641"/>
  </p:normalViewPr>
  <p:slideViewPr>
    <p:cSldViewPr snapToGrid="0" snapToObjects="1">
      <p:cViewPr varScale="1">
        <p:scale>
          <a:sx n="109" d="100"/>
          <a:sy n="109" d="100"/>
        </p:scale>
        <p:origin x="192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8/29/16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055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720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107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4525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378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8/29/16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161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8/29/16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672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660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920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504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8/29/16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168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8/29/16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544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8/29/16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853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8/29/16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67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8/29/16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67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8/29/16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14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8/29/16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40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8/29/16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1389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g"/><Relationship Id="rId3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Relationship Id="rId3" Type="http://schemas.openxmlformats.org/officeDocument/2006/relationships/image" Target="../media/image36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12191997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237745" y="385101"/>
            <a:ext cx="5623790" cy="42350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lnSpc>
                <a:spcPct val="79900"/>
              </a:lnSpc>
            </a:pPr>
            <a:r>
              <a:rPr lang="en-US" sz="6400" b="1" spc="-360" dirty="0" smtClean="0">
                <a:solidFill>
                  <a:srgbClr val="FFFFFF"/>
                </a:solidFill>
                <a:latin typeface="Arial"/>
                <a:cs typeface="Arial"/>
              </a:rPr>
              <a:t>SOCIAL MEDIA </a:t>
            </a:r>
          </a:p>
          <a:p>
            <a:pPr marL="16933" marR="6773">
              <a:lnSpc>
                <a:spcPct val="79900"/>
              </a:lnSpc>
            </a:pPr>
            <a:r>
              <a:rPr lang="en-US" sz="3200" b="1" dirty="0" smtClean="0">
                <a:solidFill>
                  <a:srgbClr val="EA7C23"/>
                </a:solidFill>
                <a:latin typeface="Arial"/>
                <a:cs typeface="Arial"/>
              </a:rPr>
              <a:t>WITH KYLE WAHLQUIST</a:t>
            </a:r>
          </a:p>
          <a:p>
            <a:pPr marL="16933" marR="6773">
              <a:lnSpc>
                <a:spcPct val="79900"/>
              </a:lnSpc>
            </a:pPr>
            <a:endParaRPr lang="en-US" sz="3200" spc="-360" dirty="0" smtClean="0">
              <a:solidFill>
                <a:srgbClr val="EA7C23"/>
              </a:solidFill>
              <a:latin typeface="Arial"/>
              <a:cs typeface="Arial"/>
            </a:endParaRPr>
          </a:p>
          <a:p>
            <a:pPr marL="302683" marR="6773" indent="-285750">
              <a:lnSpc>
                <a:spcPct val="79900"/>
              </a:lnSpc>
              <a:buFont typeface="Arial" charset="0"/>
              <a:buChar char="•"/>
            </a:pPr>
            <a:r>
              <a:rPr lang="en-US" sz="2400" dirty="0" smtClean="0">
                <a:latin typeface="Arial"/>
                <a:cs typeface="Arial"/>
              </a:rPr>
              <a:t>CHAIRMAN –                              GRAND LODGE INTERNET COMMITTEE </a:t>
            </a:r>
          </a:p>
          <a:p>
            <a:pPr marL="302683" marR="6773" indent="-285750">
              <a:lnSpc>
                <a:spcPct val="79900"/>
              </a:lnSpc>
              <a:buFont typeface="Arial" charset="0"/>
              <a:buChar char="•"/>
            </a:pPr>
            <a:endParaRPr lang="en-US" sz="2400" dirty="0" smtClean="0">
              <a:latin typeface="Arial"/>
              <a:cs typeface="Arial"/>
            </a:endParaRPr>
          </a:p>
          <a:p>
            <a:pPr marL="302683" marR="6773" indent="-285750">
              <a:lnSpc>
                <a:spcPct val="79900"/>
              </a:lnSpc>
              <a:buFont typeface="Arial" charset="0"/>
              <a:buChar char="•"/>
            </a:pPr>
            <a:r>
              <a:rPr lang="en-US" sz="2400" dirty="0" smtClean="0">
                <a:latin typeface="Arial"/>
                <a:cs typeface="Arial"/>
              </a:rPr>
              <a:t>PAST MASTER –                 HILLCREST LODGE #1318</a:t>
            </a:r>
          </a:p>
          <a:p>
            <a:pPr marL="302683" marR="6773" indent="-285750">
              <a:lnSpc>
                <a:spcPct val="79900"/>
              </a:lnSpc>
              <a:buFont typeface="Arial" charset="0"/>
              <a:buChar char="•"/>
            </a:pPr>
            <a:endParaRPr lang="en-US" sz="2400" dirty="0" smtClean="0">
              <a:latin typeface="Arial"/>
              <a:cs typeface="Arial"/>
            </a:endParaRPr>
          </a:p>
          <a:p>
            <a:pPr marL="302683" marR="6773" indent="-285750">
              <a:lnSpc>
                <a:spcPct val="79900"/>
              </a:lnSpc>
              <a:buFont typeface="Arial" charset="0"/>
              <a:buChar char="•"/>
            </a:pPr>
            <a:r>
              <a:rPr lang="en-US" sz="2400" dirty="0" smtClean="0">
                <a:latin typeface="Arial"/>
                <a:cs typeface="Arial"/>
              </a:rPr>
              <a:t>SENIOR DIGITAL STRATEGY CONULTANT - @CREDERA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" r="5867"/>
          <a:stretch/>
        </p:blipFill>
        <p:spPr>
          <a:xfrm>
            <a:off x="5861538" y="-1"/>
            <a:ext cx="6330462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0" b="58569"/>
          <a:stretch/>
        </p:blipFill>
        <p:spPr>
          <a:xfrm>
            <a:off x="-3" y="4736591"/>
            <a:ext cx="5861535" cy="1033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99" b="10359"/>
          <a:stretch/>
        </p:blipFill>
        <p:spPr>
          <a:xfrm>
            <a:off x="0" y="5747003"/>
            <a:ext cx="5861535" cy="110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22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12191997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837959" y="1885655"/>
            <a:ext cx="9769081" cy="31516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lnSpc>
                <a:spcPct val="79900"/>
              </a:lnSpc>
            </a:pPr>
            <a:r>
              <a:rPr lang="en-US" sz="6400" b="1" spc="-360" dirty="0" smtClean="0">
                <a:latin typeface="Arial"/>
                <a:cs typeface="Arial"/>
              </a:rPr>
              <a:t>IF YOUR LODGE IS NOT REPRESENTED </a:t>
            </a:r>
            <a:r>
              <a:rPr lang="en-US" sz="6400" b="1" spc="-360" dirty="0" smtClean="0">
                <a:solidFill>
                  <a:srgbClr val="EA7C23"/>
                </a:solidFill>
                <a:latin typeface="Arial"/>
                <a:cs typeface="Arial"/>
              </a:rPr>
              <a:t>ONLINE</a:t>
            </a:r>
            <a:r>
              <a:rPr lang="en-US" sz="6400" b="1" spc="-360" dirty="0" smtClean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lang="en-US" sz="6400" b="1" spc="-360" dirty="0" smtClean="0">
                <a:latin typeface="Arial"/>
                <a:cs typeface="Arial"/>
              </a:rPr>
              <a:t>YOUR LODGE IS NOT “OUT IN THE COMMUNITY”</a:t>
            </a:r>
            <a:endParaRPr sz="6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8378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12191997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837959" y="1885655"/>
            <a:ext cx="9741649" cy="3939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lnSpc>
                <a:spcPct val="79900"/>
              </a:lnSpc>
            </a:pPr>
            <a:r>
              <a:rPr lang="en-US" sz="6400" b="1" spc="-360" dirty="0" smtClean="0">
                <a:solidFill>
                  <a:srgbClr val="FFFFFF"/>
                </a:solidFill>
                <a:latin typeface="Arial"/>
                <a:cs typeface="Arial"/>
              </a:rPr>
              <a:t>YOU CAN </a:t>
            </a:r>
            <a:r>
              <a:rPr sz="6400" b="1" spc="-360" smtClean="0">
                <a:solidFill>
                  <a:srgbClr val="FFFFFF"/>
                </a:solidFill>
                <a:latin typeface="Arial"/>
                <a:cs typeface="Arial"/>
              </a:rPr>
              <a:t>USE </a:t>
            </a:r>
            <a:r>
              <a:rPr lang="en-US" sz="6400" b="1" spc="-360" smtClean="0">
                <a:solidFill>
                  <a:srgbClr val="FFFFFF"/>
                </a:solidFill>
                <a:latin typeface="Arial"/>
                <a:cs typeface="Arial"/>
              </a:rPr>
              <a:t>SOCIAL MEDIA AND </a:t>
            </a:r>
            <a:r>
              <a:rPr sz="6400" b="1" spc="-227" smtClean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6400" b="1" spc="-387" dirty="0">
                <a:solidFill>
                  <a:srgbClr val="FFFFFF"/>
                </a:solidFill>
                <a:latin typeface="Arial"/>
                <a:cs typeface="Arial"/>
              </a:rPr>
              <a:t>BLOG </a:t>
            </a:r>
            <a:r>
              <a:rPr sz="6400" b="1" spc="-152" dirty="0">
                <a:solidFill>
                  <a:srgbClr val="FFFFFF"/>
                </a:solidFill>
                <a:latin typeface="Arial"/>
                <a:cs typeface="Arial"/>
              </a:rPr>
              <a:t>TO  </a:t>
            </a:r>
            <a:r>
              <a:rPr sz="6400" b="1" spc="-380" dirty="0">
                <a:solidFill>
                  <a:srgbClr val="F7761F"/>
                </a:solidFill>
                <a:latin typeface="Arial"/>
                <a:cs typeface="Arial"/>
              </a:rPr>
              <a:t>STRATEGICALLY  </a:t>
            </a:r>
            <a:r>
              <a:rPr sz="6400" b="1" spc="-280" dirty="0">
                <a:solidFill>
                  <a:srgbClr val="F27926"/>
                </a:solidFill>
                <a:latin typeface="Arial"/>
                <a:cs typeface="Arial"/>
              </a:rPr>
              <a:t>PROMOTE </a:t>
            </a:r>
            <a:r>
              <a:rPr sz="6400" b="1" spc="-227" dirty="0">
                <a:solidFill>
                  <a:srgbClr val="FFFFFF"/>
                </a:solidFill>
                <a:latin typeface="Arial"/>
                <a:cs typeface="Arial"/>
              </a:rPr>
              <a:t>YOUR  </a:t>
            </a:r>
            <a:r>
              <a:rPr lang="en-US" sz="6400" b="1" spc="-333" dirty="0" smtClean="0">
                <a:solidFill>
                  <a:srgbClr val="FFFFFF"/>
                </a:solidFill>
                <a:latin typeface="Arial"/>
                <a:cs typeface="Arial"/>
              </a:rPr>
              <a:t>LODGE ONLINE</a:t>
            </a:r>
            <a:r>
              <a:rPr sz="6400" b="1" spc="-367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6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063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18" y="1"/>
            <a:ext cx="12176967" cy="68495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3" name="object 3"/>
          <p:cNvSpPr txBox="1"/>
          <p:nvPr/>
        </p:nvSpPr>
        <p:spPr>
          <a:xfrm>
            <a:off x="931774" y="1968053"/>
            <a:ext cx="805033" cy="24592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13"/>
            <a:r>
              <a:rPr sz="15981" b="1" spc="-2816" dirty="0">
                <a:solidFill>
                  <a:srgbClr val="F27926"/>
                </a:solidFill>
                <a:latin typeface="Arial"/>
                <a:cs typeface="Arial"/>
              </a:rPr>
              <a:t>1</a:t>
            </a:r>
            <a:endParaRPr sz="15981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82734" y="2518045"/>
            <a:ext cx="9098900" cy="176971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6913">
              <a:lnSpc>
                <a:spcPts val="6898"/>
              </a:lnSpc>
            </a:pPr>
            <a:r>
              <a:rPr sz="6392" spc="-213" dirty="0">
                <a:solidFill>
                  <a:srgbClr val="FFFFFF"/>
                </a:solidFill>
              </a:rPr>
              <a:t>WHAT </a:t>
            </a:r>
            <a:r>
              <a:rPr sz="6392" spc="-327" dirty="0">
                <a:solidFill>
                  <a:srgbClr val="FFFFFF"/>
                </a:solidFill>
              </a:rPr>
              <a:t>IS</a:t>
            </a:r>
            <a:r>
              <a:rPr sz="6392" spc="-20" dirty="0">
                <a:solidFill>
                  <a:srgbClr val="FFFFFF"/>
                </a:solidFill>
              </a:rPr>
              <a:t> </a:t>
            </a:r>
            <a:r>
              <a:rPr sz="6392" spc="-360" dirty="0">
                <a:solidFill>
                  <a:srgbClr val="FFFFFF"/>
                </a:solidFill>
              </a:rPr>
              <a:t>SEARCH</a:t>
            </a:r>
            <a:endParaRPr sz="6392"/>
          </a:p>
          <a:p>
            <a:pPr marL="16913">
              <a:lnSpc>
                <a:spcPts val="6898"/>
              </a:lnSpc>
            </a:pPr>
            <a:r>
              <a:rPr sz="6392" spc="-280" dirty="0">
                <a:solidFill>
                  <a:srgbClr val="FFFFFF"/>
                </a:solidFill>
              </a:rPr>
              <a:t>ENGINE</a:t>
            </a:r>
            <a:r>
              <a:rPr sz="6392" spc="-187" dirty="0">
                <a:solidFill>
                  <a:srgbClr val="FFFFFF"/>
                </a:solidFill>
              </a:rPr>
              <a:t> </a:t>
            </a:r>
            <a:r>
              <a:rPr sz="6392" spc="-227" dirty="0">
                <a:solidFill>
                  <a:srgbClr val="FFFFFF"/>
                </a:solidFill>
              </a:rPr>
              <a:t>OPTIMIZATION?</a:t>
            </a:r>
            <a:endParaRPr sz="6392"/>
          </a:p>
        </p:txBody>
      </p:sp>
    </p:spTree>
    <p:extLst>
      <p:ext uri="{BB962C8B-B14F-4D97-AF65-F5344CB8AC3E}">
        <p14:creationId xmlns:p14="http://schemas.microsoft.com/office/powerpoint/2010/main" val="785520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18" y="1"/>
            <a:ext cx="12176967" cy="68495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42417" y="2134312"/>
            <a:ext cx="9736500" cy="25741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6913" marR="6765">
              <a:lnSpc>
                <a:spcPct val="79900"/>
              </a:lnSpc>
            </a:pPr>
            <a:r>
              <a:rPr sz="6392" spc="-213" dirty="0">
                <a:solidFill>
                  <a:srgbClr val="FFFFFF"/>
                </a:solidFill>
              </a:rPr>
              <a:t>WHAT </a:t>
            </a:r>
            <a:r>
              <a:rPr sz="6392" spc="-327" dirty="0">
                <a:solidFill>
                  <a:srgbClr val="FFFFFF"/>
                </a:solidFill>
              </a:rPr>
              <a:t>IS </a:t>
            </a:r>
            <a:r>
              <a:rPr sz="6392" spc="-360" dirty="0">
                <a:solidFill>
                  <a:srgbClr val="F6751F"/>
                </a:solidFill>
              </a:rPr>
              <a:t>SEARCH </a:t>
            </a:r>
            <a:r>
              <a:rPr sz="6392" spc="-280" dirty="0">
                <a:solidFill>
                  <a:srgbClr val="F6751F"/>
                </a:solidFill>
              </a:rPr>
              <a:t>ENGINE  </a:t>
            </a:r>
            <a:r>
              <a:rPr sz="6392" spc="-167" dirty="0">
                <a:solidFill>
                  <a:srgbClr val="F6751F"/>
                </a:solidFill>
              </a:rPr>
              <a:t>OPTIMIZATION</a:t>
            </a:r>
            <a:r>
              <a:rPr sz="6392" spc="-53" dirty="0">
                <a:solidFill>
                  <a:srgbClr val="F6751F"/>
                </a:solidFill>
              </a:rPr>
              <a:t> </a:t>
            </a:r>
            <a:r>
              <a:rPr sz="6392" spc="-467" dirty="0">
                <a:solidFill>
                  <a:srgbClr val="F6751F"/>
                </a:solidFill>
              </a:rPr>
              <a:t>(SEO)?</a:t>
            </a:r>
            <a:endParaRPr sz="6392"/>
          </a:p>
          <a:p>
            <a:pPr marL="16913" marR="160669">
              <a:lnSpc>
                <a:spcPts val="3863"/>
              </a:lnSpc>
              <a:spcBef>
                <a:spcPts val="27"/>
              </a:spcBef>
            </a:pPr>
            <a:r>
              <a:rPr sz="3196" spc="-200" dirty="0">
                <a:solidFill>
                  <a:srgbClr val="FFFFFF"/>
                </a:solidFill>
              </a:rPr>
              <a:t>SEO</a:t>
            </a:r>
            <a:r>
              <a:rPr sz="3196" spc="-140" dirty="0">
                <a:solidFill>
                  <a:srgbClr val="FFFFFF"/>
                </a:solidFill>
              </a:rPr>
              <a:t> </a:t>
            </a:r>
            <a:r>
              <a:rPr sz="3196" spc="-93" dirty="0">
                <a:solidFill>
                  <a:srgbClr val="FFFFFF"/>
                </a:solidFill>
              </a:rPr>
              <a:t>is</a:t>
            </a:r>
            <a:r>
              <a:rPr sz="3196" spc="33" dirty="0">
                <a:solidFill>
                  <a:srgbClr val="FFFFFF"/>
                </a:solidFill>
              </a:rPr>
              <a:t> </a:t>
            </a:r>
            <a:r>
              <a:rPr sz="3196" spc="7" dirty="0">
                <a:solidFill>
                  <a:srgbClr val="FFFFFF"/>
                </a:solidFill>
              </a:rPr>
              <a:t>the</a:t>
            </a:r>
            <a:r>
              <a:rPr sz="3196" spc="-180" dirty="0">
                <a:solidFill>
                  <a:srgbClr val="FFFFFF"/>
                </a:solidFill>
              </a:rPr>
              <a:t> </a:t>
            </a:r>
            <a:r>
              <a:rPr sz="3196" spc="-7" dirty="0">
                <a:solidFill>
                  <a:srgbClr val="FFFFFF"/>
                </a:solidFill>
              </a:rPr>
              <a:t>process</a:t>
            </a:r>
            <a:r>
              <a:rPr sz="3196" spc="-233" dirty="0">
                <a:solidFill>
                  <a:srgbClr val="FFFFFF"/>
                </a:solidFill>
              </a:rPr>
              <a:t> </a:t>
            </a:r>
            <a:r>
              <a:rPr sz="3196" spc="20" dirty="0">
                <a:solidFill>
                  <a:srgbClr val="FFFFFF"/>
                </a:solidFill>
              </a:rPr>
              <a:t>of</a:t>
            </a:r>
            <a:r>
              <a:rPr sz="3196" spc="-147" dirty="0">
                <a:solidFill>
                  <a:srgbClr val="FFFFFF"/>
                </a:solidFill>
              </a:rPr>
              <a:t> </a:t>
            </a:r>
            <a:r>
              <a:rPr sz="3196" spc="-13" dirty="0">
                <a:solidFill>
                  <a:srgbClr val="FFFFFF"/>
                </a:solidFill>
              </a:rPr>
              <a:t>improving</a:t>
            </a:r>
            <a:r>
              <a:rPr sz="3196" spc="-187" dirty="0">
                <a:solidFill>
                  <a:srgbClr val="FFFFFF"/>
                </a:solidFill>
              </a:rPr>
              <a:t> </a:t>
            </a:r>
            <a:r>
              <a:rPr sz="3196" spc="-7" dirty="0">
                <a:solidFill>
                  <a:srgbClr val="FFFFFF"/>
                </a:solidFill>
              </a:rPr>
              <a:t>your</a:t>
            </a:r>
            <a:r>
              <a:rPr sz="3196" spc="-180" dirty="0">
                <a:solidFill>
                  <a:srgbClr val="FFFFFF"/>
                </a:solidFill>
              </a:rPr>
              <a:t> </a:t>
            </a:r>
            <a:r>
              <a:rPr sz="3196" dirty="0">
                <a:solidFill>
                  <a:srgbClr val="FFFFFF"/>
                </a:solidFill>
              </a:rPr>
              <a:t>website</a:t>
            </a:r>
            <a:r>
              <a:rPr sz="3196" spc="-180" dirty="0">
                <a:solidFill>
                  <a:srgbClr val="FFFFFF"/>
                </a:solidFill>
              </a:rPr>
              <a:t> </a:t>
            </a:r>
            <a:r>
              <a:rPr sz="3196" spc="-47" dirty="0">
                <a:solidFill>
                  <a:srgbClr val="FFFFFF"/>
                </a:solidFill>
              </a:rPr>
              <a:t>so</a:t>
            </a:r>
            <a:r>
              <a:rPr sz="3196" spc="-60" dirty="0">
                <a:solidFill>
                  <a:srgbClr val="FFFFFF"/>
                </a:solidFill>
              </a:rPr>
              <a:t> </a:t>
            </a:r>
            <a:r>
              <a:rPr sz="3196" spc="-20" dirty="0">
                <a:solidFill>
                  <a:srgbClr val="FFFFFF"/>
                </a:solidFill>
              </a:rPr>
              <a:t>that</a:t>
            </a:r>
            <a:r>
              <a:rPr sz="3196" spc="-180" dirty="0">
                <a:solidFill>
                  <a:srgbClr val="FFFFFF"/>
                </a:solidFill>
              </a:rPr>
              <a:t> </a:t>
            </a:r>
            <a:r>
              <a:rPr sz="3196" spc="-33" dirty="0">
                <a:solidFill>
                  <a:srgbClr val="FFFFFF"/>
                </a:solidFill>
              </a:rPr>
              <a:t>it  </a:t>
            </a:r>
            <a:r>
              <a:rPr sz="3196" spc="-13" dirty="0">
                <a:solidFill>
                  <a:srgbClr val="FFFFFF"/>
                </a:solidFill>
              </a:rPr>
              <a:t>attracts</a:t>
            </a:r>
            <a:r>
              <a:rPr sz="3196" spc="-367" dirty="0">
                <a:solidFill>
                  <a:srgbClr val="FFFFFF"/>
                </a:solidFill>
              </a:rPr>
              <a:t> </a:t>
            </a:r>
            <a:r>
              <a:rPr sz="3196" spc="-7" dirty="0">
                <a:solidFill>
                  <a:srgbClr val="FFFFFF"/>
                </a:solidFill>
              </a:rPr>
              <a:t>more</a:t>
            </a:r>
            <a:r>
              <a:rPr sz="3196" spc="-180" dirty="0">
                <a:solidFill>
                  <a:srgbClr val="FFFFFF"/>
                </a:solidFill>
              </a:rPr>
              <a:t> </a:t>
            </a:r>
            <a:r>
              <a:rPr sz="3196" spc="-33" dirty="0">
                <a:solidFill>
                  <a:srgbClr val="FFFFFF"/>
                </a:solidFill>
              </a:rPr>
              <a:t>visitors</a:t>
            </a:r>
            <a:r>
              <a:rPr sz="3196" spc="-233" dirty="0">
                <a:solidFill>
                  <a:srgbClr val="FFFFFF"/>
                </a:solidFill>
              </a:rPr>
              <a:t> </a:t>
            </a:r>
            <a:r>
              <a:rPr sz="3196" spc="-40" dirty="0">
                <a:solidFill>
                  <a:srgbClr val="FFFFFF"/>
                </a:solidFill>
              </a:rPr>
              <a:t>from</a:t>
            </a:r>
            <a:r>
              <a:rPr sz="3196" spc="-93" dirty="0">
                <a:solidFill>
                  <a:srgbClr val="FFFFFF"/>
                </a:solidFill>
              </a:rPr>
              <a:t> </a:t>
            </a:r>
            <a:r>
              <a:rPr sz="3196" spc="-27" dirty="0">
                <a:solidFill>
                  <a:srgbClr val="FFFFFF"/>
                </a:solidFill>
              </a:rPr>
              <a:t>search</a:t>
            </a:r>
            <a:r>
              <a:rPr sz="3196" spc="-227" dirty="0">
                <a:solidFill>
                  <a:srgbClr val="FFFFFF"/>
                </a:solidFill>
              </a:rPr>
              <a:t> </a:t>
            </a:r>
            <a:r>
              <a:rPr sz="3196" spc="-33" dirty="0">
                <a:solidFill>
                  <a:srgbClr val="FFFFFF"/>
                </a:solidFill>
              </a:rPr>
              <a:t>engines.</a:t>
            </a:r>
            <a:endParaRPr sz="3196"/>
          </a:p>
        </p:txBody>
      </p:sp>
    </p:spTree>
    <p:extLst>
      <p:ext uri="{BB962C8B-B14F-4D97-AF65-F5344CB8AC3E}">
        <p14:creationId xmlns:p14="http://schemas.microsoft.com/office/powerpoint/2010/main" val="1662729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7181" y="2760111"/>
            <a:ext cx="1396292" cy="1363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3" name="object 3"/>
          <p:cNvSpPr/>
          <p:nvPr/>
        </p:nvSpPr>
        <p:spPr>
          <a:xfrm>
            <a:off x="3027403" y="2857527"/>
            <a:ext cx="1168989" cy="1185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4" name="object 4"/>
          <p:cNvSpPr/>
          <p:nvPr/>
        </p:nvSpPr>
        <p:spPr>
          <a:xfrm>
            <a:off x="5511506" y="2873763"/>
            <a:ext cx="1168989" cy="11689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5" name="object 5"/>
          <p:cNvSpPr/>
          <p:nvPr/>
        </p:nvSpPr>
        <p:spPr>
          <a:xfrm>
            <a:off x="8011841" y="2873763"/>
            <a:ext cx="1152752" cy="11689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6" name="object 6"/>
          <p:cNvSpPr/>
          <p:nvPr/>
        </p:nvSpPr>
        <p:spPr>
          <a:xfrm>
            <a:off x="10528416" y="2857527"/>
            <a:ext cx="1168989" cy="11689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7" name="object 7"/>
          <p:cNvSpPr/>
          <p:nvPr/>
        </p:nvSpPr>
        <p:spPr>
          <a:xfrm>
            <a:off x="1086192" y="4196993"/>
            <a:ext cx="0" cy="1339467"/>
          </a:xfrm>
          <a:custGeom>
            <a:avLst/>
            <a:gdLst/>
            <a:ahLst/>
            <a:cxnLst/>
            <a:rect l="l" t="t" r="r" b="b"/>
            <a:pathLst>
              <a:path h="1005839">
                <a:moveTo>
                  <a:pt x="0" y="1005840"/>
                </a:moveTo>
                <a:lnTo>
                  <a:pt x="0" y="0"/>
                </a:lnTo>
              </a:path>
            </a:pathLst>
          </a:custGeom>
          <a:ln w="80772">
            <a:solidFill>
              <a:srgbClr val="BC6497"/>
            </a:solidFill>
          </a:ln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8" name="object 8"/>
          <p:cNvSpPr/>
          <p:nvPr/>
        </p:nvSpPr>
        <p:spPr>
          <a:xfrm>
            <a:off x="11011436" y="1351642"/>
            <a:ext cx="0" cy="1530577"/>
          </a:xfrm>
          <a:custGeom>
            <a:avLst/>
            <a:gdLst/>
            <a:ahLst/>
            <a:cxnLst/>
            <a:rect l="l" t="t" r="r" b="b"/>
            <a:pathLst>
              <a:path h="1149350">
                <a:moveTo>
                  <a:pt x="0" y="1149095"/>
                </a:moveTo>
                <a:lnTo>
                  <a:pt x="0" y="0"/>
                </a:lnTo>
              </a:path>
            </a:pathLst>
          </a:custGeom>
          <a:ln w="6096">
            <a:solidFill>
              <a:srgbClr val="F7CF67"/>
            </a:solidFill>
          </a:ln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9" name="object 9"/>
          <p:cNvSpPr/>
          <p:nvPr/>
        </p:nvSpPr>
        <p:spPr>
          <a:xfrm>
            <a:off x="11070289" y="4002163"/>
            <a:ext cx="0" cy="1534805"/>
          </a:xfrm>
          <a:custGeom>
            <a:avLst/>
            <a:gdLst/>
            <a:ahLst/>
            <a:cxnLst/>
            <a:rect l="l" t="t" r="r" b="b"/>
            <a:pathLst>
              <a:path h="1152525">
                <a:moveTo>
                  <a:pt x="0" y="1152144"/>
                </a:moveTo>
                <a:lnTo>
                  <a:pt x="0" y="0"/>
                </a:lnTo>
              </a:path>
            </a:pathLst>
          </a:custGeom>
          <a:ln w="79248">
            <a:solidFill>
              <a:srgbClr val="BC6497"/>
            </a:solidFill>
          </a:ln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0" name="object 10"/>
          <p:cNvSpPr/>
          <p:nvPr/>
        </p:nvSpPr>
        <p:spPr>
          <a:xfrm>
            <a:off x="3609870" y="1357731"/>
            <a:ext cx="7405964" cy="0"/>
          </a:xfrm>
          <a:custGeom>
            <a:avLst/>
            <a:gdLst/>
            <a:ahLst/>
            <a:cxnLst/>
            <a:rect l="l" t="t" r="r" b="b"/>
            <a:pathLst>
              <a:path w="5561330">
                <a:moveTo>
                  <a:pt x="0" y="0"/>
                </a:moveTo>
                <a:lnTo>
                  <a:pt x="5561076" y="0"/>
                </a:lnTo>
              </a:path>
            </a:pathLst>
          </a:custGeom>
          <a:ln w="6096">
            <a:solidFill>
              <a:srgbClr val="FBD474"/>
            </a:solidFill>
          </a:ln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1" name="object 11"/>
          <p:cNvSpPr/>
          <p:nvPr/>
        </p:nvSpPr>
        <p:spPr>
          <a:xfrm>
            <a:off x="1032411" y="5589227"/>
            <a:ext cx="10090816" cy="0"/>
          </a:xfrm>
          <a:custGeom>
            <a:avLst/>
            <a:gdLst/>
            <a:ahLst/>
            <a:cxnLst/>
            <a:rect l="l" t="t" r="r" b="b"/>
            <a:pathLst>
              <a:path w="7577455">
                <a:moveTo>
                  <a:pt x="0" y="0"/>
                </a:moveTo>
                <a:lnTo>
                  <a:pt x="7577328" y="0"/>
                </a:lnTo>
              </a:path>
            </a:pathLst>
          </a:custGeom>
          <a:ln w="79248">
            <a:solidFill>
              <a:srgbClr val="BC6097"/>
            </a:solidFill>
          </a:ln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83474" y="315756"/>
            <a:ext cx="10825052" cy="736718"/>
          </a:xfrm>
          <a:prstGeom prst="rect">
            <a:avLst/>
          </a:prstGeom>
        </p:spPr>
        <p:txBody>
          <a:bodyPr vert="horz" wrap="square" lIns="0" tIns="181588" rIns="0" bIns="0" rtlCol="0" anchor="t">
            <a:spAutoFit/>
          </a:bodyPr>
          <a:lstStyle/>
          <a:p>
            <a:pPr marL="3330934"/>
            <a:r>
              <a:rPr lang="en-US" sz="3596" spc="13" dirty="0" smtClean="0">
                <a:solidFill>
                  <a:schemeClr val="tx1"/>
                </a:solidFill>
              </a:rPr>
              <a:t>Digital</a:t>
            </a:r>
            <a:r>
              <a:rPr sz="3596" spc="213" dirty="0" smtClean="0">
                <a:solidFill>
                  <a:schemeClr val="tx1"/>
                </a:solidFill>
              </a:rPr>
              <a:t> </a:t>
            </a:r>
            <a:r>
              <a:rPr sz="3596" spc="33" dirty="0">
                <a:solidFill>
                  <a:schemeClr val="tx1"/>
                </a:solidFill>
              </a:rPr>
              <a:t>Methodology</a:t>
            </a:r>
            <a:endParaRPr sz="3596" dirty="0">
              <a:solidFill>
                <a:schemeClr val="tx1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06081" y="1761601"/>
            <a:ext cx="1530577" cy="3688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13"/>
            <a:r>
              <a:rPr sz="2397" b="1" spc="13" dirty="0">
                <a:latin typeface="Arial"/>
                <a:cs typeface="Arial"/>
              </a:rPr>
              <a:t>ATT</a:t>
            </a:r>
            <a:r>
              <a:rPr sz="2397" b="1" spc="-353" dirty="0">
                <a:latin typeface="Arial"/>
                <a:cs typeface="Arial"/>
              </a:rPr>
              <a:t> </a:t>
            </a:r>
            <a:r>
              <a:rPr sz="2397" b="1" spc="-7" dirty="0">
                <a:latin typeface="Arial"/>
                <a:cs typeface="Arial"/>
              </a:rPr>
              <a:t>RACT</a:t>
            </a:r>
            <a:endParaRPr sz="2397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62907" y="4334066"/>
            <a:ext cx="1434176" cy="8735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1339" marR="298506" indent="8456" algn="ctr">
              <a:lnSpc>
                <a:spcPct val="135200"/>
              </a:lnSpc>
            </a:pPr>
            <a:r>
              <a:rPr sz="1399" spc="33" dirty="0">
                <a:latin typeface="Arial"/>
                <a:cs typeface="Arial"/>
              </a:rPr>
              <a:t>Blog  </a:t>
            </a:r>
            <a:r>
              <a:rPr sz="1399" spc="20" dirty="0">
                <a:latin typeface="Arial"/>
                <a:cs typeface="Arial"/>
              </a:rPr>
              <a:t>Keywords</a:t>
            </a:r>
            <a:endParaRPr sz="1399" dirty="0">
              <a:latin typeface="Arial"/>
              <a:cs typeface="Arial"/>
            </a:endParaRPr>
          </a:p>
          <a:p>
            <a:pPr algn="ctr">
              <a:spcBef>
                <a:spcPts val="592"/>
              </a:spcBef>
            </a:pPr>
            <a:r>
              <a:rPr sz="1399" dirty="0">
                <a:latin typeface="Arial"/>
                <a:cs typeface="Arial"/>
              </a:rPr>
              <a:t>Social</a:t>
            </a:r>
            <a:r>
              <a:rPr sz="1399" spc="93" dirty="0">
                <a:latin typeface="Arial"/>
                <a:cs typeface="Arial"/>
              </a:rPr>
              <a:t> </a:t>
            </a:r>
            <a:r>
              <a:rPr sz="1399" spc="13" dirty="0">
                <a:latin typeface="Arial"/>
                <a:cs typeface="Arial"/>
              </a:rPr>
              <a:t>Publishing</a:t>
            </a:r>
            <a:endParaRPr sz="1399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41477" y="1761601"/>
            <a:ext cx="1642199" cy="3688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13"/>
            <a:r>
              <a:rPr sz="2397" b="1" spc="100" dirty="0">
                <a:latin typeface="Arial"/>
                <a:cs typeface="Arial"/>
              </a:rPr>
              <a:t>CONVER</a:t>
            </a:r>
            <a:r>
              <a:rPr sz="2397" b="1" spc="-467" dirty="0">
                <a:solidFill>
                  <a:srgbClr val="6E6459"/>
                </a:solidFill>
                <a:latin typeface="Arial"/>
                <a:cs typeface="Arial"/>
              </a:rPr>
              <a:t> </a:t>
            </a:r>
            <a:r>
              <a:rPr sz="2397" b="1" spc="7" dirty="0">
                <a:latin typeface="Arial"/>
                <a:cs typeface="Arial"/>
              </a:rPr>
              <a:t>T</a:t>
            </a:r>
            <a:endParaRPr sz="2397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48483" y="4340045"/>
            <a:ext cx="1255749" cy="8656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13" marR="6765" indent="356855">
              <a:lnSpc>
                <a:spcPct val="134300"/>
              </a:lnSpc>
            </a:pPr>
            <a:r>
              <a:rPr sz="1399" spc="13" dirty="0">
                <a:latin typeface="Arial"/>
                <a:cs typeface="Arial"/>
              </a:rPr>
              <a:t>Forms  Calls-to-Action  </a:t>
            </a:r>
            <a:r>
              <a:rPr sz="1399" spc="27" dirty="0">
                <a:latin typeface="Arial"/>
                <a:cs typeface="Arial"/>
              </a:rPr>
              <a:t>Landing</a:t>
            </a:r>
            <a:r>
              <a:rPr sz="1399" dirty="0">
                <a:latin typeface="Arial"/>
                <a:cs typeface="Arial"/>
              </a:rPr>
              <a:t> </a:t>
            </a:r>
            <a:r>
              <a:rPr sz="1399" spc="-7" dirty="0">
                <a:latin typeface="Arial"/>
                <a:cs typeface="Arial"/>
              </a:rPr>
              <a:t>Pages</a:t>
            </a:r>
            <a:endParaRPr sz="1399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89411" y="1761601"/>
            <a:ext cx="1102692" cy="3688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13"/>
            <a:r>
              <a:rPr sz="2397" b="1" spc="27" dirty="0">
                <a:latin typeface="Arial"/>
                <a:cs typeface="Arial"/>
              </a:rPr>
              <a:t>CLOSE</a:t>
            </a:r>
            <a:endParaRPr sz="2397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99005" y="4421593"/>
            <a:ext cx="885367" cy="8205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6226"/>
            <a:r>
              <a:rPr sz="1332" spc="7" dirty="0">
                <a:latin typeface="Arial"/>
                <a:cs typeface="Arial"/>
              </a:rPr>
              <a:t>CRM</a:t>
            </a:r>
            <a:endParaRPr sz="1332" dirty="0">
              <a:latin typeface="Arial"/>
              <a:cs typeface="Arial"/>
            </a:endParaRPr>
          </a:p>
          <a:p>
            <a:pPr marL="16913" marR="6765" indent="219019">
              <a:lnSpc>
                <a:spcPts val="2264"/>
              </a:lnSpc>
              <a:spcBef>
                <a:spcPts val="160"/>
              </a:spcBef>
            </a:pPr>
            <a:r>
              <a:rPr sz="1399" spc="-13" dirty="0">
                <a:latin typeface="Arial"/>
                <a:cs typeface="Arial"/>
              </a:rPr>
              <a:t>Email  </a:t>
            </a:r>
            <a:r>
              <a:rPr sz="1399" spc="27" dirty="0">
                <a:latin typeface="Arial"/>
                <a:cs typeface="Arial"/>
              </a:rPr>
              <a:t>Workflows</a:t>
            </a:r>
            <a:endParaRPr sz="1399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803009" y="1765660"/>
            <a:ext cx="2050919" cy="3688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13"/>
            <a:r>
              <a:rPr lang="en-US" sz="2397" b="1" spc="87" smtClean="0">
                <a:latin typeface="Arial"/>
                <a:cs typeface="Arial"/>
              </a:rPr>
              <a:t>EVANGELIZE</a:t>
            </a:r>
            <a:endParaRPr sz="2397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070563" y="4342175"/>
            <a:ext cx="1468847" cy="864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8682" marR="124308" indent="267219">
              <a:lnSpc>
                <a:spcPct val="133300"/>
              </a:lnSpc>
            </a:pPr>
            <a:r>
              <a:rPr sz="1399" spc="13" dirty="0">
                <a:latin typeface="Arial"/>
                <a:cs typeface="Arial"/>
              </a:rPr>
              <a:t>Surveys  </a:t>
            </a:r>
            <a:r>
              <a:rPr sz="1399" spc="-7" dirty="0">
                <a:latin typeface="Arial"/>
                <a:cs typeface="Arial"/>
              </a:rPr>
              <a:t>Smart</a:t>
            </a:r>
            <a:r>
              <a:rPr sz="1399" spc="7" dirty="0">
                <a:latin typeface="Arial"/>
                <a:cs typeface="Arial"/>
              </a:rPr>
              <a:t> </a:t>
            </a:r>
            <a:r>
              <a:rPr sz="1399" spc="40" dirty="0">
                <a:latin typeface="Arial"/>
                <a:cs typeface="Arial"/>
              </a:rPr>
              <a:t>Content</a:t>
            </a:r>
            <a:endParaRPr sz="1399" dirty="0">
              <a:latin typeface="Arial"/>
              <a:cs typeface="Arial"/>
            </a:endParaRPr>
          </a:p>
          <a:p>
            <a:pPr marL="16913">
              <a:spcBef>
                <a:spcPts val="592"/>
              </a:spcBef>
            </a:pPr>
            <a:r>
              <a:rPr sz="1399" dirty="0">
                <a:latin typeface="Arial"/>
                <a:cs typeface="Arial"/>
              </a:rPr>
              <a:t>Social</a:t>
            </a:r>
            <a:r>
              <a:rPr sz="1399" spc="93" dirty="0">
                <a:latin typeface="Arial"/>
                <a:cs typeface="Arial"/>
              </a:rPr>
              <a:t> </a:t>
            </a:r>
            <a:r>
              <a:rPr sz="1399" spc="33" dirty="0">
                <a:latin typeface="Arial"/>
                <a:cs typeface="Arial"/>
              </a:rPr>
              <a:t>Monitoring</a:t>
            </a:r>
            <a:endParaRPr sz="1399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7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6227" y="1826544"/>
            <a:ext cx="10502631" cy="36530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6755" y="294174"/>
            <a:ext cx="10274316" cy="116878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6913"/>
            <a:r>
              <a:rPr sz="4795" spc="-193" dirty="0">
                <a:solidFill>
                  <a:schemeClr val="tx1"/>
                </a:solidFill>
              </a:rPr>
              <a:t>THE </a:t>
            </a:r>
            <a:r>
              <a:rPr sz="4795" spc="-267" dirty="0">
                <a:solidFill>
                  <a:schemeClr val="tx1"/>
                </a:solidFill>
              </a:rPr>
              <a:t>BUYER’S</a:t>
            </a:r>
            <a:r>
              <a:rPr sz="4795" spc="-173" dirty="0">
                <a:solidFill>
                  <a:schemeClr val="tx1"/>
                </a:solidFill>
              </a:rPr>
              <a:t> </a:t>
            </a:r>
            <a:r>
              <a:rPr sz="4795" spc="-193" dirty="0">
                <a:solidFill>
                  <a:schemeClr val="tx1"/>
                </a:solidFill>
              </a:rPr>
              <a:t>JOURNEY</a:t>
            </a:r>
            <a:endParaRPr sz="4795" dirty="0">
              <a:solidFill>
                <a:schemeClr val="tx1"/>
              </a:solidFill>
            </a:endParaRPr>
          </a:p>
          <a:p>
            <a:pPr marL="16913">
              <a:spcBef>
                <a:spcPts val="7"/>
              </a:spcBef>
            </a:pPr>
            <a:r>
              <a:rPr sz="2800" spc="-13" dirty="0">
                <a:solidFill>
                  <a:schemeClr val="tx1"/>
                </a:solidFill>
              </a:rPr>
              <a:t>Categorize</a:t>
            </a:r>
            <a:r>
              <a:rPr sz="2800" spc="-300" dirty="0">
                <a:solidFill>
                  <a:schemeClr val="tx1"/>
                </a:solidFill>
              </a:rPr>
              <a:t> </a:t>
            </a:r>
            <a:r>
              <a:rPr sz="2800" spc="7" dirty="0">
                <a:solidFill>
                  <a:schemeClr val="tx1"/>
                </a:solidFill>
              </a:rPr>
              <a:t>keywords</a:t>
            </a:r>
            <a:r>
              <a:rPr sz="2800" spc="-220" dirty="0">
                <a:solidFill>
                  <a:schemeClr val="tx1"/>
                </a:solidFill>
              </a:rPr>
              <a:t> </a:t>
            </a:r>
            <a:r>
              <a:rPr sz="2800" spc="13" dirty="0">
                <a:solidFill>
                  <a:schemeClr val="tx1"/>
                </a:solidFill>
              </a:rPr>
              <a:t>by</a:t>
            </a:r>
            <a:r>
              <a:rPr sz="2800" spc="-27" dirty="0">
                <a:solidFill>
                  <a:schemeClr val="tx1"/>
                </a:solidFill>
              </a:rPr>
              <a:t> </a:t>
            </a:r>
            <a:r>
              <a:rPr sz="2800" spc="7" dirty="0">
                <a:solidFill>
                  <a:schemeClr val="tx1"/>
                </a:solidFill>
              </a:rPr>
              <a:t>the</a:t>
            </a:r>
            <a:r>
              <a:rPr sz="2800" spc="-167" dirty="0">
                <a:solidFill>
                  <a:schemeClr val="tx1"/>
                </a:solidFill>
              </a:rPr>
              <a:t> </a:t>
            </a:r>
            <a:r>
              <a:rPr sz="2800" spc="-20" dirty="0">
                <a:solidFill>
                  <a:schemeClr val="tx1"/>
                </a:solidFill>
              </a:rPr>
              <a:t>stages</a:t>
            </a:r>
            <a:r>
              <a:rPr sz="2800" spc="-220" dirty="0">
                <a:solidFill>
                  <a:schemeClr val="tx1"/>
                </a:solidFill>
              </a:rPr>
              <a:t> </a:t>
            </a:r>
            <a:r>
              <a:rPr sz="2800" spc="20" dirty="0">
                <a:solidFill>
                  <a:schemeClr val="tx1"/>
                </a:solidFill>
              </a:rPr>
              <a:t>of</a:t>
            </a:r>
            <a:r>
              <a:rPr sz="2800" spc="-133" dirty="0">
                <a:solidFill>
                  <a:schemeClr val="tx1"/>
                </a:solidFill>
              </a:rPr>
              <a:t> </a:t>
            </a:r>
            <a:r>
              <a:rPr sz="2800" spc="7" dirty="0">
                <a:solidFill>
                  <a:schemeClr val="tx1"/>
                </a:solidFill>
              </a:rPr>
              <a:t>the</a:t>
            </a:r>
            <a:r>
              <a:rPr sz="2800" spc="-33" dirty="0">
                <a:solidFill>
                  <a:schemeClr val="tx1"/>
                </a:solidFill>
              </a:rPr>
              <a:t> </a:t>
            </a:r>
            <a:r>
              <a:rPr sz="2800" spc="-13" dirty="0">
                <a:solidFill>
                  <a:schemeClr val="tx1"/>
                </a:solidFill>
              </a:rPr>
              <a:t>buyer’s</a:t>
            </a:r>
            <a:r>
              <a:rPr sz="2800" spc="-220" dirty="0">
                <a:solidFill>
                  <a:schemeClr val="tx1"/>
                </a:solidFill>
              </a:rPr>
              <a:t> </a:t>
            </a:r>
            <a:r>
              <a:rPr sz="2800" spc="-27" dirty="0">
                <a:solidFill>
                  <a:schemeClr val="tx1"/>
                </a:solidFill>
              </a:rPr>
              <a:t>journey.</a:t>
            </a: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12933" y="5749043"/>
            <a:ext cx="2000743" cy="5828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319" marR="6765" indent="-338252">
              <a:lnSpc>
                <a:spcPct val="78700"/>
              </a:lnSpc>
            </a:pPr>
            <a:r>
              <a:rPr sz="2397" spc="-220" dirty="0">
                <a:latin typeface="Arial"/>
                <a:cs typeface="Arial"/>
              </a:rPr>
              <a:t>P</a:t>
            </a:r>
            <a:r>
              <a:rPr sz="2397" spc="-60" dirty="0">
                <a:latin typeface="Arial"/>
                <a:cs typeface="Arial"/>
              </a:rPr>
              <a:t>r</a:t>
            </a:r>
            <a:r>
              <a:rPr sz="2397" spc="-20" dirty="0">
                <a:latin typeface="Arial"/>
                <a:cs typeface="Arial"/>
              </a:rPr>
              <a:t>ob</a:t>
            </a:r>
            <a:r>
              <a:rPr sz="2397" spc="27" dirty="0">
                <a:latin typeface="Arial"/>
                <a:cs typeface="Arial"/>
              </a:rPr>
              <a:t>l</a:t>
            </a:r>
            <a:r>
              <a:rPr sz="2397" spc="-13" dirty="0">
                <a:latin typeface="Arial"/>
                <a:cs typeface="Arial"/>
              </a:rPr>
              <a:t>e</a:t>
            </a:r>
            <a:r>
              <a:rPr sz="2397" spc="-140" dirty="0">
                <a:latin typeface="Arial"/>
                <a:cs typeface="Arial"/>
              </a:rPr>
              <a:t>m</a:t>
            </a:r>
            <a:r>
              <a:rPr sz="2397" spc="-133" dirty="0">
                <a:latin typeface="Arial"/>
                <a:cs typeface="Arial"/>
              </a:rPr>
              <a:t>-</a:t>
            </a:r>
            <a:r>
              <a:rPr sz="2397" spc="-67" dirty="0">
                <a:latin typeface="Arial"/>
                <a:cs typeface="Arial"/>
              </a:rPr>
              <a:t>b</a:t>
            </a:r>
            <a:r>
              <a:rPr sz="2397" spc="-80" dirty="0">
                <a:latin typeface="Arial"/>
                <a:cs typeface="Arial"/>
              </a:rPr>
              <a:t>a</a:t>
            </a:r>
            <a:r>
              <a:rPr sz="2397" spc="-140" dirty="0">
                <a:latin typeface="Arial"/>
                <a:cs typeface="Arial"/>
              </a:rPr>
              <a:t>s</a:t>
            </a:r>
            <a:r>
              <a:rPr sz="2397" spc="-13" dirty="0">
                <a:latin typeface="Arial"/>
                <a:cs typeface="Arial"/>
              </a:rPr>
              <a:t>e</a:t>
            </a:r>
            <a:r>
              <a:rPr sz="2397" spc="20" dirty="0">
                <a:latin typeface="Arial"/>
                <a:cs typeface="Arial"/>
              </a:rPr>
              <a:t>d  </a:t>
            </a:r>
            <a:r>
              <a:rPr sz="2397" spc="-20" dirty="0">
                <a:latin typeface="Arial"/>
                <a:cs typeface="Arial"/>
              </a:rPr>
              <a:t>keywords</a:t>
            </a:r>
            <a:endParaRPr sz="2397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34895" y="5741073"/>
            <a:ext cx="1307333" cy="5828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13" marR="6765" indent="101476">
              <a:lnSpc>
                <a:spcPct val="78700"/>
              </a:lnSpc>
            </a:pPr>
            <a:r>
              <a:rPr sz="2397" spc="-47" dirty="0">
                <a:latin typeface="Arial"/>
                <a:cs typeface="Arial"/>
              </a:rPr>
              <a:t>Solution  </a:t>
            </a:r>
            <a:r>
              <a:rPr sz="2397" dirty="0">
                <a:latin typeface="Arial"/>
                <a:cs typeface="Arial"/>
              </a:rPr>
              <a:t>k</a:t>
            </a:r>
            <a:r>
              <a:rPr sz="2397" spc="-7" dirty="0">
                <a:latin typeface="Arial"/>
                <a:cs typeface="Arial"/>
              </a:rPr>
              <a:t>eyword</a:t>
            </a:r>
            <a:r>
              <a:rPr sz="2397" spc="-100" dirty="0">
                <a:latin typeface="Arial"/>
                <a:cs typeface="Arial"/>
              </a:rPr>
              <a:t>s</a:t>
            </a:r>
            <a:endParaRPr sz="2397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18566" y="5733103"/>
            <a:ext cx="1307333" cy="5828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13" marR="6765" indent="84563">
              <a:lnSpc>
                <a:spcPct val="78700"/>
              </a:lnSpc>
            </a:pPr>
            <a:r>
              <a:rPr sz="2397" spc="-40" dirty="0">
                <a:latin typeface="Arial"/>
                <a:cs typeface="Arial"/>
              </a:rPr>
              <a:t>Branded  </a:t>
            </a:r>
            <a:r>
              <a:rPr sz="2397" dirty="0">
                <a:latin typeface="Arial"/>
                <a:cs typeface="Arial"/>
              </a:rPr>
              <a:t>k</a:t>
            </a:r>
            <a:r>
              <a:rPr sz="2397" spc="-7" dirty="0">
                <a:latin typeface="Arial"/>
                <a:cs typeface="Arial"/>
              </a:rPr>
              <a:t>eyword</a:t>
            </a:r>
            <a:r>
              <a:rPr sz="2397" spc="-100" dirty="0">
                <a:latin typeface="Arial"/>
                <a:cs typeface="Arial"/>
              </a:rPr>
              <a:t>s</a:t>
            </a:r>
            <a:endParaRPr sz="2397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9335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18" y="1"/>
            <a:ext cx="12176967" cy="68495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3" name="object 3"/>
          <p:cNvSpPr/>
          <p:nvPr/>
        </p:nvSpPr>
        <p:spPr>
          <a:xfrm>
            <a:off x="7517" y="1"/>
            <a:ext cx="6088484" cy="6849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4" name="object 4"/>
          <p:cNvSpPr txBox="1"/>
          <p:nvPr/>
        </p:nvSpPr>
        <p:spPr>
          <a:xfrm>
            <a:off x="6402808" y="2368688"/>
            <a:ext cx="5264001" cy="2163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13" marR="6765">
              <a:lnSpc>
                <a:spcPts val="5060"/>
              </a:lnSpc>
            </a:pPr>
            <a:r>
              <a:rPr sz="4261" spc="-60" dirty="0">
                <a:solidFill>
                  <a:srgbClr val="414141"/>
                </a:solidFill>
                <a:latin typeface="Arial"/>
                <a:cs typeface="Arial"/>
              </a:rPr>
              <a:t>Optimize </a:t>
            </a:r>
            <a:r>
              <a:rPr sz="4261" spc="-73" dirty="0">
                <a:solidFill>
                  <a:srgbClr val="414141"/>
                </a:solidFill>
                <a:latin typeface="Arial"/>
                <a:cs typeface="Arial"/>
              </a:rPr>
              <a:t>your </a:t>
            </a:r>
            <a:r>
              <a:rPr sz="4261" spc="-13" dirty="0">
                <a:solidFill>
                  <a:srgbClr val="414141"/>
                </a:solidFill>
                <a:latin typeface="Arial"/>
                <a:cs typeface="Arial"/>
              </a:rPr>
              <a:t>website  </a:t>
            </a:r>
            <a:r>
              <a:rPr sz="4261" spc="-60" dirty="0">
                <a:solidFill>
                  <a:srgbClr val="414141"/>
                </a:solidFill>
                <a:latin typeface="Arial"/>
                <a:cs typeface="Arial"/>
              </a:rPr>
              <a:t>for</a:t>
            </a:r>
            <a:r>
              <a:rPr sz="4261" spc="-87" dirty="0">
                <a:solidFill>
                  <a:srgbClr val="414141"/>
                </a:solidFill>
                <a:latin typeface="Arial"/>
                <a:cs typeface="Arial"/>
              </a:rPr>
              <a:t> </a:t>
            </a:r>
            <a:r>
              <a:rPr sz="4261" b="1" spc="-127" dirty="0">
                <a:solidFill>
                  <a:srgbClr val="F7761F"/>
                </a:solidFill>
                <a:latin typeface="Arial"/>
                <a:cs typeface="Arial"/>
              </a:rPr>
              <a:t>mobile.</a:t>
            </a:r>
            <a:endParaRPr sz="4261">
              <a:latin typeface="Arial"/>
              <a:cs typeface="Arial"/>
            </a:endParaRPr>
          </a:p>
          <a:p>
            <a:pPr marL="16913" marR="225784">
              <a:lnSpc>
                <a:spcPct val="101899"/>
              </a:lnSpc>
              <a:spcBef>
                <a:spcPts val="765"/>
              </a:spcBef>
            </a:pPr>
            <a:r>
              <a:rPr sz="2397" spc="-67" dirty="0">
                <a:solidFill>
                  <a:srgbClr val="414141"/>
                </a:solidFill>
                <a:latin typeface="Arial"/>
                <a:cs typeface="Arial"/>
              </a:rPr>
              <a:t>Make </a:t>
            </a:r>
            <a:r>
              <a:rPr sz="2397" spc="-33" dirty="0">
                <a:solidFill>
                  <a:srgbClr val="414141"/>
                </a:solidFill>
                <a:latin typeface="Arial"/>
                <a:cs typeface="Arial"/>
              </a:rPr>
              <a:t>sure </a:t>
            </a:r>
            <a:r>
              <a:rPr sz="2397" spc="-13" dirty="0">
                <a:solidFill>
                  <a:srgbClr val="414141"/>
                </a:solidFill>
                <a:latin typeface="Arial"/>
                <a:cs typeface="Arial"/>
              </a:rPr>
              <a:t>your </a:t>
            </a:r>
            <a:r>
              <a:rPr sz="2397" spc="-20" dirty="0">
                <a:solidFill>
                  <a:srgbClr val="414141"/>
                </a:solidFill>
                <a:latin typeface="Arial"/>
                <a:cs typeface="Arial"/>
              </a:rPr>
              <a:t>website </a:t>
            </a:r>
            <a:r>
              <a:rPr sz="2397" spc="-53" dirty="0">
                <a:solidFill>
                  <a:srgbClr val="414141"/>
                </a:solidFill>
                <a:latin typeface="Arial"/>
                <a:cs typeface="Arial"/>
              </a:rPr>
              <a:t>pages </a:t>
            </a:r>
            <a:r>
              <a:rPr sz="2397" spc="-60" dirty="0">
                <a:solidFill>
                  <a:srgbClr val="414141"/>
                </a:solidFill>
                <a:latin typeface="Arial"/>
                <a:cs typeface="Arial"/>
              </a:rPr>
              <a:t>can </a:t>
            </a:r>
            <a:r>
              <a:rPr sz="2397" spc="7" dirty="0">
                <a:solidFill>
                  <a:srgbClr val="414141"/>
                </a:solidFill>
                <a:latin typeface="Arial"/>
                <a:cs typeface="Arial"/>
              </a:rPr>
              <a:t>be  </a:t>
            </a:r>
            <a:r>
              <a:rPr sz="2397" spc="-60" dirty="0">
                <a:solidFill>
                  <a:srgbClr val="414141"/>
                </a:solidFill>
                <a:latin typeface="Arial"/>
                <a:cs typeface="Arial"/>
              </a:rPr>
              <a:t>easily </a:t>
            </a:r>
            <a:r>
              <a:rPr sz="2397" dirty="0">
                <a:solidFill>
                  <a:srgbClr val="414141"/>
                </a:solidFill>
                <a:latin typeface="Arial"/>
                <a:cs typeface="Arial"/>
              </a:rPr>
              <a:t>viewed </a:t>
            </a:r>
            <a:r>
              <a:rPr sz="2397" spc="-27" dirty="0">
                <a:solidFill>
                  <a:srgbClr val="414141"/>
                </a:solidFill>
                <a:latin typeface="Arial"/>
                <a:cs typeface="Arial"/>
              </a:rPr>
              <a:t>on </a:t>
            </a:r>
            <a:r>
              <a:rPr sz="2397" spc="-67" dirty="0">
                <a:solidFill>
                  <a:srgbClr val="414141"/>
                </a:solidFill>
                <a:latin typeface="Arial"/>
                <a:cs typeface="Arial"/>
              </a:rPr>
              <a:t>any </a:t>
            </a:r>
            <a:r>
              <a:rPr sz="2397" spc="-33" dirty="0">
                <a:solidFill>
                  <a:srgbClr val="414141"/>
                </a:solidFill>
                <a:latin typeface="Arial"/>
                <a:cs typeface="Arial"/>
              </a:rPr>
              <a:t>screen</a:t>
            </a:r>
            <a:r>
              <a:rPr sz="2397" spc="73" dirty="0">
                <a:solidFill>
                  <a:srgbClr val="414141"/>
                </a:solidFill>
                <a:latin typeface="Arial"/>
                <a:cs typeface="Arial"/>
              </a:rPr>
              <a:t> </a:t>
            </a:r>
            <a:r>
              <a:rPr sz="2397" spc="-87" dirty="0">
                <a:solidFill>
                  <a:srgbClr val="414141"/>
                </a:solidFill>
                <a:latin typeface="Arial"/>
                <a:cs typeface="Arial"/>
              </a:rPr>
              <a:t>size</a:t>
            </a:r>
            <a:r>
              <a:rPr sz="2397" spc="-87" dirty="0">
                <a:latin typeface="Arial"/>
                <a:cs typeface="Arial"/>
              </a:rPr>
              <a:t>.</a:t>
            </a:r>
            <a:endParaRPr sz="2397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1993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12191997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692976" y="2415730"/>
            <a:ext cx="1477475" cy="17170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987547" y="4274210"/>
            <a:ext cx="83650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2400" spc="-373" dirty="0">
                <a:solidFill>
                  <a:schemeClr val="bg1"/>
                </a:solidFill>
                <a:latin typeface="Arial"/>
                <a:cs typeface="Arial"/>
              </a:rPr>
              <a:t>1.</a:t>
            </a:r>
            <a:r>
              <a:rPr sz="2400" spc="-173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spc="-93" dirty="0">
                <a:solidFill>
                  <a:schemeClr val="bg1"/>
                </a:solidFill>
                <a:latin typeface="Arial"/>
                <a:cs typeface="Arial"/>
              </a:rPr>
              <a:t>Plan</a:t>
            </a:r>
            <a:endParaRPr sz="24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97700" y="2415730"/>
            <a:ext cx="1847285" cy="17061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3084311" y="4265319"/>
            <a:ext cx="124714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2400" spc="-40" dirty="0">
                <a:solidFill>
                  <a:schemeClr val="bg1"/>
                </a:solidFill>
                <a:latin typeface="Arial"/>
                <a:cs typeface="Arial"/>
              </a:rPr>
              <a:t>2.</a:t>
            </a:r>
            <a:r>
              <a:rPr sz="2400" spc="-18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spc="-33" dirty="0">
                <a:solidFill>
                  <a:schemeClr val="bg1"/>
                </a:solidFill>
                <a:latin typeface="Arial"/>
                <a:cs typeface="Arial"/>
              </a:rPr>
              <a:t>Create</a:t>
            </a:r>
            <a:endParaRPr sz="24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03694" y="2415730"/>
            <a:ext cx="1724813" cy="17248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5305607" y="4273067"/>
            <a:ext cx="160274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2400" spc="-87" dirty="0">
                <a:solidFill>
                  <a:schemeClr val="bg1"/>
                </a:solidFill>
                <a:latin typeface="Arial"/>
                <a:cs typeface="Arial"/>
              </a:rPr>
              <a:t>3.</a:t>
            </a:r>
            <a:r>
              <a:rPr sz="2400" spc="-152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spc="-27" dirty="0">
                <a:solidFill>
                  <a:schemeClr val="bg1"/>
                </a:solidFill>
                <a:latin typeface="Arial"/>
                <a:cs typeface="Arial"/>
              </a:rPr>
              <a:t>Distribute</a:t>
            </a:r>
            <a:endParaRPr sz="24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954436" y="2407979"/>
            <a:ext cx="1570589" cy="17190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10"/>
          <p:cNvSpPr txBox="1"/>
          <p:nvPr/>
        </p:nvSpPr>
        <p:spPr>
          <a:xfrm>
            <a:off x="7921515" y="4265319"/>
            <a:ext cx="139276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2400" spc="-93" dirty="0">
                <a:solidFill>
                  <a:schemeClr val="bg1"/>
                </a:solidFill>
                <a:latin typeface="Arial"/>
                <a:cs typeface="Arial"/>
              </a:rPr>
              <a:t>4.</a:t>
            </a:r>
            <a:r>
              <a:rPr sz="2400" spc="-133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spc="-47" dirty="0">
                <a:solidFill>
                  <a:schemeClr val="bg1"/>
                </a:solidFill>
                <a:latin typeface="Arial"/>
                <a:cs typeface="Arial"/>
              </a:rPr>
              <a:t>Analyze</a:t>
            </a:r>
            <a:endParaRPr sz="24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085052" y="2402499"/>
            <a:ext cx="1413968" cy="17193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2"/>
          <p:cNvSpPr txBox="1"/>
          <p:nvPr/>
        </p:nvSpPr>
        <p:spPr>
          <a:xfrm>
            <a:off x="10267469" y="4274210"/>
            <a:ext cx="111505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2400" spc="-107" dirty="0">
                <a:solidFill>
                  <a:schemeClr val="bg1"/>
                </a:solidFill>
                <a:latin typeface="Arial"/>
                <a:cs typeface="Arial"/>
              </a:rPr>
              <a:t>(Repeat)</a:t>
            </a:r>
            <a:endParaRPr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61482" y="603624"/>
            <a:ext cx="12539631" cy="1092119"/>
          </a:xfrm>
          <a:prstGeom prst="rect">
            <a:avLst/>
          </a:prstGeom>
        </p:spPr>
        <p:txBody>
          <a:bodyPr vert="horz" wrap="square" lIns="0" tIns="350037" rIns="0" bIns="0" rtlCol="0" anchor="t">
            <a:spAutoFit/>
          </a:bodyPr>
          <a:lstStyle/>
          <a:p>
            <a:pPr marL="464808"/>
            <a:r>
              <a:rPr sz="4800" spc="-200" dirty="0">
                <a:solidFill>
                  <a:srgbClr val="414141"/>
                </a:solidFill>
              </a:rPr>
              <a:t>THE </a:t>
            </a:r>
            <a:r>
              <a:rPr sz="4800" spc="-152" dirty="0">
                <a:solidFill>
                  <a:srgbClr val="414141"/>
                </a:solidFill>
              </a:rPr>
              <a:t>CONTENT</a:t>
            </a:r>
            <a:r>
              <a:rPr sz="4800" spc="-60" dirty="0">
                <a:solidFill>
                  <a:srgbClr val="414141"/>
                </a:solidFill>
              </a:rPr>
              <a:t> </a:t>
            </a:r>
            <a:r>
              <a:rPr sz="4800" spc="-305" dirty="0">
                <a:solidFill>
                  <a:srgbClr val="414141"/>
                </a:solidFill>
              </a:rPr>
              <a:t>PROCESS</a:t>
            </a:r>
            <a:endParaRPr sz="4800"/>
          </a:p>
        </p:txBody>
      </p:sp>
    </p:spTree>
    <p:extLst>
      <p:ext uri="{BB962C8B-B14F-4D97-AF65-F5344CB8AC3E}">
        <p14:creationId xmlns:p14="http://schemas.microsoft.com/office/powerpoint/2010/main" val="750418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12191997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61482" y="603624"/>
            <a:ext cx="12539631" cy="968945"/>
          </a:xfrm>
          <a:prstGeom prst="rect">
            <a:avLst/>
          </a:prstGeom>
        </p:spPr>
        <p:txBody>
          <a:bodyPr vert="horz" wrap="square" lIns="0" tIns="390677" rIns="0" bIns="0" rtlCol="0" anchor="t">
            <a:spAutoFit/>
          </a:bodyPr>
          <a:lstStyle/>
          <a:p>
            <a:pPr marL="464808"/>
            <a:r>
              <a:rPr sz="3733" spc="-253" dirty="0">
                <a:solidFill>
                  <a:srgbClr val="414141"/>
                </a:solidFill>
              </a:rPr>
              <a:t>BEST </a:t>
            </a:r>
            <a:r>
              <a:rPr sz="3733" spc="-207" dirty="0">
                <a:solidFill>
                  <a:srgbClr val="414141"/>
                </a:solidFill>
              </a:rPr>
              <a:t>PRACTICES </a:t>
            </a:r>
            <a:r>
              <a:rPr sz="3733" spc="-200" dirty="0">
                <a:solidFill>
                  <a:srgbClr val="414141"/>
                </a:solidFill>
              </a:rPr>
              <a:t>FOR </a:t>
            </a:r>
            <a:r>
              <a:rPr sz="3733" spc="-120" dirty="0">
                <a:solidFill>
                  <a:srgbClr val="414141"/>
                </a:solidFill>
              </a:rPr>
              <a:t>CONTENT</a:t>
            </a:r>
            <a:r>
              <a:rPr sz="3733" spc="267" dirty="0">
                <a:solidFill>
                  <a:srgbClr val="414141"/>
                </a:solidFill>
              </a:rPr>
              <a:t> </a:t>
            </a:r>
            <a:r>
              <a:rPr sz="3733" spc="-160" dirty="0">
                <a:solidFill>
                  <a:srgbClr val="414141"/>
                </a:solidFill>
              </a:rPr>
              <a:t>CREATION</a:t>
            </a:r>
            <a:endParaRPr sz="3733"/>
          </a:p>
        </p:txBody>
      </p:sp>
      <p:sp>
        <p:nvSpPr>
          <p:cNvPr id="8" name="object 8"/>
          <p:cNvSpPr txBox="1">
            <a:spLocks noGrp="1"/>
          </p:cNvSpPr>
          <p:nvPr>
            <p:ph idx="1"/>
          </p:nvPr>
        </p:nvSpPr>
        <p:spPr>
          <a:xfrm>
            <a:off x="1399241" y="1781062"/>
            <a:ext cx="10253498" cy="3565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8602" marR="110911" indent="0">
              <a:buNone/>
            </a:pPr>
            <a:r>
              <a:rPr spc="-47" dirty="0">
                <a:solidFill>
                  <a:schemeClr val="bg1"/>
                </a:solidFill>
              </a:rPr>
              <a:t>Always </a:t>
            </a:r>
            <a:r>
              <a:rPr spc="-27" dirty="0">
                <a:solidFill>
                  <a:schemeClr val="bg1"/>
                </a:solidFill>
              </a:rPr>
              <a:t>focus </a:t>
            </a:r>
            <a:r>
              <a:rPr spc="-7" dirty="0">
                <a:solidFill>
                  <a:schemeClr val="bg1"/>
                </a:solidFill>
              </a:rPr>
              <a:t>on </a:t>
            </a:r>
            <a:r>
              <a:rPr spc="-27" dirty="0">
                <a:solidFill>
                  <a:schemeClr val="bg1"/>
                </a:solidFill>
              </a:rPr>
              <a:t>mapping </a:t>
            </a:r>
            <a:r>
              <a:rPr spc="-7" dirty="0">
                <a:solidFill>
                  <a:schemeClr val="bg1"/>
                </a:solidFill>
              </a:rPr>
              <a:t>content </a:t>
            </a:r>
            <a:r>
              <a:rPr spc="7" dirty="0">
                <a:solidFill>
                  <a:schemeClr val="bg1"/>
                </a:solidFill>
              </a:rPr>
              <a:t>to </a:t>
            </a:r>
            <a:r>
              <a:rPr spc="-20" dirty="0">
                <a:solidFill>
                  <a:schemeClr val="bg1"/>
                </a:solidFill>
              </a:rPr>
              <a:t>your </a:t>
            </a:r>
            <a:r>
              <a:rPr spc="-13" dirty="0">
                <a:solidFill>
                  <a:schemeClr val="bg1"/>
                </a:solidFill>
              </a:rPr>
              <a:t>buyer </a:t>
            </a:r>
            <a:r>
              <a:rPr spc="-33" dirty="0">
                <a:solidFill>
                  <a:schemeClr val="bg1"/>
                </a:solidFill>
              </a:rPr>
              <a:t>personas </a:t>
            </a:r>
            <a:r>
              <a:rPr spc="-53" dirty="0">
                <a:solidFill>
                  <a:schemeClr val="bg1"/>
                </a:solidFill>
              </a:rPr>
              <a:t>AND </a:t>
            </a:r>
            <a:r>
              <a:rPr spc="-7" dirty="0">
                <a:solidFill>
                  <a:schemeClr val="bg1"/>
                </a:solidFill>
              </a:rPr>
              <a:t>where </a:t>
            </a:r>
            <a:r>
              <a:rPr spc="-20" dirty="0">
                <a:solidFill>
                  <a:schemeClr val="bg1"/>
                </a:solidFill>
              </a:rPr>
              <a:t>they </a:t>
            </a:r>
            <a:r>
              <a:rPr spc="-33" dirty="0">
                <a:solidFill>
                  <a:schemeClr val="bg1"/>
                </a:solidFill>
              </a:rPr>
              <a:t>are</a:t>
            </a:r>
            <a:r>
              <a:rPr spc="-320" dirty="0">
                <a:solidFill>
                  <a:schemeClr val="bg1"/>
                </a:solidFill>
              </a:rPr>
              <a:t> </a:t>
            </a:r>
            <a:r>
              <a:rPr spc="-27" dirty="0">
                <a:solidFill>
                  <a:schemeClr val="bg1"/>
                </a:solidFill>
              </a:rPr>
              <a:t>in  </a:t>
            </a:r>
            <a:r>
              <a:rPr spc="-7" dirty="0">
                <a:solidFill>
                  <a:schemeClr val="bg1"/>
                </a:solidFill>
              </a:rPr>
              <a:t>the </a:t>
            </a:r>
            <a:r>
              <a:rPr spc="-27" dirty="0">
                <a:solidFill>
                  <a:schemeClr val="bg1"/>
                </a:solidFill>
              </a:rPr>
              <a:t>buyer’s</a:t>
            </a:r>
            <a:r>
              <a:rPr spc="-147" dirty="0">
                <a:solidFill>
                  <a:schemeClr val="bg1"/>
                </a:solidFill>
              </a:rPr>
              <a:t> </a:t>
            </a:r>
            <a:r>
              <a:rPr spc="-33" dirty="0">
                <a:solidFill>
                  <a:schemeClr val="bg1"/>
                </a:solidFill>
              </a:rPr>
              <a:t>journey.</a:t>
            </a:r>
          </a:p>
          <a:p>
            <a:pPr marL="371669" indent="0">
              <a:spcBef>
                <a:spcPts val="40"/>
              </a:spcBef>
              <a:buNone/>
            </a:pPr>
            <a:endParaRPr sz="2333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88602" marR="198962" indent="0">
              <a:spcBef>
                <a:spcPts val="7"/>
              </a:spcBef>
              <a:buNone/>
            </a:pPr>
            <a:r>
              <a:rPr spc="-67" dirty="0">
                <a:solidFill>
                  <a:schemeClr val="bg1"/>
                </a:solidFill>
              </a:rPr>
              <a:t>Less </a:t>
            </a:r>
            <a:r>
              <a:rPr spc="-53" dirty="0">
                <a:solidFill>
                  <a:schemeClr val="bg1"/>
                </a:solidFill>
              </a:rPr>
              <a:t>is </a:t>
            </a:r>
            <a:r>
              <a:rPr spc="-40" dirty="0">
                <a:solidFill>
                  <a:schemeClr val="bg1"/>
                </a:solidFill>
              </a:rPr>
              <a:t>more: </a:t>
            </a:r>
            <a:r>
              <a:rPr spc="-20" dirty="0">
                <a:solidFill>
                  <a:schemeClr val="bg1"/>
                </a:solidFill>
              </a:rPr>
              <a:t>your </a:t>
            </a:r>
            <a:r>
              <a:rPr spc="-13" dirty="0">
                <a:solidFill>
                  <a:schemeClr val="bg1"/>
                </a:solidFill>
              </a:rPr>
              <a:t>buyer </a:t>
            </a:r>
            <a:r>
              <a:rPr spc="-33" dirty="0">
                <a:solidFill>
                  <a:schemeClr val="bg1"/>
                </a:solidFill>
              </a:rPr>
              <a:t>personas are </a:t>
            </a:r>
            <a:r>
              <a:rPr spc="-7" dirty="0">
                <a:solidFill>
                  <a:schemeClr val="bg1"/>
                </a:solidFill>
              </a:rPr>
              <a:t>probably </a:t>
            </a:r>
            <a:r>
              <a:rPr spc="-40" dirty="0">
                <a:solidFill>
                  <a:schemeClr val="bg1"/>
                </a:solidFill>
              </a:rPr>
              <a:t>just </a:t>
            </a:r>
            <a:r>
              <a:rPr spc="-87" dirty="0">
                <a:solidFill>
                  <a:schemeClr val="bg1"/>
                </a:solidFill>
              </a:rPr>
              <a:t>as </a:t>
            </a:r>
            <a:r>
              <a:rPr spc="-33" dirty="0">
                <a:solidFill>
                  <a:schemeClr val="bg1"/>
                </a:solidFill>
              </a:rPr>
              <a:t>busy </a:t>
            </a:r>
            <a:r>
              <a:rPr spc="-87" dirty="0">
                <a:solidFill>
                  <a:schemeClr val="bg1"/>
                </a:solidFill>
              </a:rPr>
              <a:t>as </a:t>
            </a:r>
            <a:r>
              <a:rPr spc="-20" dirty="0">
                <a:solidFill>
                  <a:schemeClr val="bg1"/>
                </a:solidFill>
              </a:rPr>
              <a:t>you </a:t>
            </a:r>
            <a:r>
              <a:rPr spc="-73" dirty="0">
                <a:solidFill>
                  <a:schemeClr val="bg1"/>
                </a:solidFill>
              </a:rPr>
              <a:t>are—make </a:t>
            </a:r>
            <a:r>
              <a:rPr spc="-13" dirty="0">
                <a:solidFill>
                  <a:schemeClr val="bg1"/>
                </a:solidFill>
              </a:rPr>
              <a:t>it  </a:t>
            </a:r>
            <a:r>
              <a:rPr spc="-47" dirty="0">
                <a:solidFill>
                  <a:schemeClr val="bg1"/>
                </a:solidFill>
              </a:rPr>
              <a:t>easy </a:t>
            </a:r>
            <a:r>
              <a:rPr spc="-13" dirty="0">
                <a:solidFill>
                  <a:schemeClr val="bg1"/>
                </a:solidFill>
              </a:rPr>
              <a:t>for </a:t>
            </a:r>
            <a:r>
              <a:rPr spc="-33" dirty="0">
                <a:solidFill>
                  <a:schemeClr val="bg1"/>
                </a:solidFill>
              </a:rPr>
              <a:t>them </a:t>
            </a:r>
            <a:r>
              <a:rPr spc="7" dirty="0">
                <a:solidFill>
                  <a:schemeClr val="bg1"/>
                </a:solidFill>
              </a:rPr>
              <a:t>to </a:t>
            </a:r>
            <a:r>
              <a:rPr spc="-33" dirty="0">
                <a:solidFill>
                  <a:schemeClr val="bg1"/>
                </a:solidFill>
              </a:rPr>
              <a:t>consume </a:t>
            </a:r>
            <a:r>
              <a:rPr spc="-20" dirty="0">
                <a:solidFill>
                  <a:schemeClr val="bg1"/>
                </a:solidFill>
              </a:rPr>
              <a:t>your</a:t>
            </a:r>
            <a:r>
              <a:rPr spc="-167" dirty="0">
                <a:solidFill>
                  <a:schemeClr val="bg1"/>
                </a:solidFill>
              </a:rPr>
              <a:t> </a:t>
            </a:r>
            <a:r>
              <a:rPr spc="-27" dirty="0">
                <a:solidFill>
                  <a:schemeClr val="bg1"/>
                </a:solidFill>
              </a:rPr>
              <a:t>content.</a:t>
            </a:r>
          </a:p>
          <a:p>
            <a:pPr marL="371669" indent="0">
              <a:spcBef>
                <a:spcPts val="13"/>
              </a:spcBef>
              <a:buNone/>
            </a:pPr>
            <a:endParaRPr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88602" marR="6773" indent="0">
              <a:buNone/>
            </a:pPr>
            <a:r>
              <a:rPr spc="-27" dirty="0">
                <a:solidFill>
                  <a:schemeClr val="bg1"/>
                </a:solidFill>
              </a:rPr>
              <a:t>Keep </a:t>
            </a:r>
            <a:r>
              <a:rPr spc="-13" dirty="0">
                <a:solidFill>
                  <a:schemeClr val="bg1"/>
                </a:solidFill>
              </a:rPr>
              <a:t>it </a:t>
            </a:r>
            <a:r>
              <a:rPr spc="-27" dirty="0">
                <a:solidFill>
                  <a:schemeClr val="bg1"/>
                </a:solidFill>
              </a:rPr>
              <a:t>educational, </a:t>
            </a:r>
            <a:r>
              <a:rPr spc="-7" dirty="0">
                <a:solidFill>
                  <a:schemeClr val="bg1"/>
                </a:solidFill>
              </a:rPr>
              <a:t>not </a:t>
            </a:r>
            <a:r>
              <a:rPr spc="-27" dirty="0">
                <a:solidFill>
                  <a:schemeClr val="bg1"/>
                </a:solidFill>
              </a:rPr>
              <a:t>promotional. </a:t>
            </a:r>
            <a:r>
              <a:rPr spc="-60" dirty="0">
                <a:solidFill>
                  <a:schemeClr val="bg1"/>
                </a:solidFill>
              </a:rPr>
              <a:t>It’s </a:t>
            </a:r>
            <a:r>
              <a:rPr spc="-7" dirty="0">
                <a:solidFill>
                  <a:schemeClr val="bg1"/>
                </a:solidFill>
              </a:rPr>
              <a:t>not </a:t>
            </a:r>
            <a:r>
              <a:rPr spc="-27" dirty="0">
                <a:solidFill>
                  <a:schemeClr val="bg1"/>
                </a:solidFill>
              </a:rPr>
              <a:t>until </a:t>
            </a:r>
            <a:r>
              <a:rPr spc="-7" dirty="0">
                <a:solidFill>
                  <a:schemeClr val="bg1"/>
                </a:solidFill>
              </a:rPr>
              <a:t>the </a:t>
            </a:r>
            <a:r>
              <a:rPr spc="-13" dirty="0">
                <a:solidFill>
                  <a:schemeClr val="bg1"/>
                </a:solidFill>
              </a:rPr>
              <a:t>decision </a:t>
            </a:r>
            <a:r>
              <a:rPr spc="-27" dirty="0">
                <a:solidFill>
                  <a:schemeClr val="bg1"/>
                </a:solidFill>
              </a:rPr>
              <a:t>stage </a:t>
            </a:r>
            <a:r>
              <a:rPr dirty="0">
                <a:solidFill>
                  <a:schemeClr val="bg1"/>
                </a:solidFill>
              </a:rPr>
              <a:t>of </a:t>
            </a:r>
            <a:r>
              <a:rPr spc="-7" dirty="0">
                <a:solidFill>
                  <a:schemeClr val="bg1"/>
                </a:solidFill>
              </a:rPr>
              <a:t>the</a:t>
            </a:r>
            <a:r>
              <a:rPr spc="-300" dirty="0">
                <a:solidFill>
                  <a:schemeClr val="bg1"/>
                </a:solidFill>
              </a:rPr>
              <a:t> </a:t>
            </a:r>
            <a:r>
              <a:rPr spc="-27" dirty="0">
                <a:solidFill>
                  <a:schemeClr val="bg1"/>
                </a:solidFill>
              </a:rPr>
              <a:t>buyer’s  </a:t>
            </a:r>
            <a:r>
              <a:rPr spc="-20" dirty="0">
                <a:solidFill>
                  <a:schemeClr val="bg1"/>
                </a:solidFill>
              </a:rPr>
              <a:t>journey </a:t>
            </a:r>
            <a:r>
              <a:rPr spc="-13" dirty="0">
                <a:solidFill>
                  <a:schemeClr val="bg1"/>
                </a:solidFill>
              </a:rPr>
              <a:t>when </a:t>
            </a:r>
            <a:r>
              <a:rPr spc="-20" dirty="0">
                <a:solidFill>
                  <a:schemeClr val="bg1"/>
                </a:solidFill>
              </a:rPr>
              <a:t>your </a:t>
            </a:r>
            <a:r>
              <a:rPr spc="-7" dirty="0">
                <a:solidFill>
                  <a:schemeClr val="bg1"/>
                </a:solidFill>
              </a:rPr>
              <a:t>product </a:t>
            </a:r>
            <a:r>
              <a:rPr spc="-20" dirty="0">
                <a:solidFill>
                  <a:schemeClr val="bg1"/>
                </a:solidFill>
              </a:rPr>
              <a:t>should </a:t>
            </a:r>
            <a:r>
              <a:rPr spc="27" dirty="0">
                <a:solidFill>
                  <a:schemeClr val="bg1"/>
                </a:solidFill>
              </a:rPr>
              <a:t>be </a:t>
            </a:r>
            <a:r>
              <a:rPr spc="-27" dirty="0">
                <a:solidFill>
                  <a:schemeClr val="bg1"/>
                </a:solidFill>
              </a:rPr>
              <a:t>discussed in</a:t>
            </a:r>
            <a:r>
              <a:rPr spc="-333" dirty="0">
                <a:solidFill>
                  <a:schemeClr val="bg1"/>
                </a:solidFill>
              </a:rPr>
              <a:t> </a:t>
            </a:r>
            <a:r>
              <a:rPr spc="-27" dirty="0">
                <a:solidFill>
                  <a:schemeClr val="bg1"/>
                </a:solidFill>
              </a:rPr>
              <a:t>detail</a:t>
            </a:r>
            <a:r>
              <a:rPr spc="-27" dirty="0" smtClean="0">
                <a:solidFill>
                  <a:schemeClr val="bg1"/>
                </a:solidFill>
              </a:rPr>
              <a:t>.</a:t>
            </a:r>
            <a:endParaRPr spc="-27" dirty="0">
              <a:solidFill>
                <a:schemeClr val="bg1"/>
              </a:solidFill>
            </a:endParaRPr>
          </a:p>
          <a:p>
            <a:pPr marL="371669" indent="0">
              <a:spcBef>
                <a:spcPts val="13"/>
              </a:spcBef>
              <a:buNone/>
            </a:pPr>
            <a:endParaRPr spc="-27" dirty="0">
              <a:solidFill>
                <a:schemeClr val="bg1"/>
              </a:solidFill>
            </a:endParaRPr>
          </a:p>
          <a:p>
            <a:pPr marL="388602" marR="378451" indent="0">
              <a:spcBef>
                <a:spcPts val="7"/>
              </a:spcBef>
              <a:buNone/>
            </a:pPr>
            <a:r>
              <a:rPr spc="-53" dirty="0">
                <a:solidFill>
                  <a:srgbClr val="313131"/>
                </a:solidFill>
              </a:rPr>
              <a:t>Focus </a:t>
            </a:r>
            <a:r>
              <a:rPr spc="-7" dirty="0">
                <a:solidFill>
                  <a:srgbClr val="313131"/>
                </a:solidFill>
              </a:rPr>
              <a:t>on the </a:t>
            </a:r>
            <a:r>
              <a:rPr spc="-33" dirty="0">
                <a:solidFill>
                  <a:srgbClr val="313131"/>
                </a:solidFill>
              </a:rPr>
              <a:t>informational </a:t>
            </a:r>
            <a:r>
              <a:rPr spc="-27" dirty="0">
                <a:solidFill>
                  <a:srgbClr val="313131"/>
                </a:solidFill>
              </a:rPr>
              <a:t>part </a:t>
            </a:r>
            <a:r>
              <a:rPr dirty="0">
                <a:solidFill>
                  <a:srgbClr val="313131"/>
                </a:solidFill>
              </a:rPr>
              <a:t>of </a:t>
            </a:r>
            <a:r>
              <a:rPr spc="-7" dirty="0">
                <a:solidFill>
                  <a:srgbClr val="313131"/>
                </a:solidFill>
              </a:rPr>
              <a:t>the content </a:t>
            </a:r>
            <a:r>
              <a:rPr spc="-53" dirty="0">
                <a:solidFill>
                  <a:srgbClr val="313131"/>
                </a:solidFill>
              </a:rPr>
              <a:t>first, </a:t>
            </a:r>
            <a:r>
              <a:rPr spc="-20" dirty="0">
                <a:solidFill>
                  <a:srgbClr val="313131"/>
                </a:solidFill>
              </a:rPr>
              <a:t>worry </a:t>
            </a:r>
            <a:r>
              <a:rPr spc="-13" dirty="0">
                <a:solidFill>
                  <a:srgbClr val="313131"/>
                </a:solidFill>
              </a:rPr>
              <a:t>about design</a:t>
            </a:r>
            <a:r>
              <a:rPr spc="-260" dirty="0">
                <a:solidFill>
                  <a:srgbClr val="313131"/>
                </a:solidFill>
              </a:rPr>
              <a:t> </a:t>
            </a:r>
            <a:r>
              <a:rPr spc="-27" dirty="0">
                <a:solidFill>
                  <a:srgbClr val="313131"/>
                </a:solidFill>
              </a:rPr>
              <a:t>second.  </a:t>
            </a:r>
            <a:r>
              <a:rPr spc="-40" dirty="0">
                <a:solidFill>
                  <a:srgbClr val="313131"/>
                </a:solidFill>
              </a:rPr>
              <a:t>Prioritize </a:t>
            </a:r>
            <a:r>
              <a:rPr spc="-13" dirty="0">
                <a:solidFill>
                  <a:srgbClr val="313131"/>
                </a:solidFill>
              </a:rPr>
              <a:t>writing great </a:t>
            </a:r>
            <a:r>
              <a:rPr spc="-7" dirty="0">
                <a:solidFill>
                  <a:srgbClr val="313131"/>
                </a:solidFill>
              </a:rPr>
              <a:t>content over </a:t>
            </a:r>
            <a:r>
              <a:rPr spc="-33" dirty="0">
                <a:solidFill>
                  <a:srgbClr val="313131"/>
                </a:solidFill>
              </a:rPr>
              <a:t>making that </a:t>
            </a:r>
            <a:r>
              <a:rPr spc="-7" dirty="0">
                <a:solidFill>
                  <a:srgbClr val="313131"/>
                </a:solidFill>
              </a:rPr>
              <a:t>content </a:t>
            </a:r>
            <a:r>
              <a:rPr spc="13" dirty="0">
                <a:solidFill>
                  <a:srgbClr val="313131"/>
                </a:solidFill>
              </a:rPr>
              <a:t>look</a:t>
            </a:r>
            <a:r>
              <a:rPr spc="-280" dirty="0">
                <a:solidFill>
                  <a:srgbClr val="313131"/>
                </a:solidFill>
              </a:rPr>
              <a:t> </a:t>
            </a:r>
            <a:r>
              <a:rPr spc="-33" dirty="0">
                <a:solidFill>
                  <a:srgbClr val="313131"/>
                </a:solidFill>
              </a:rPr>
              <a:t>nice.</a:t>
            </a:r>
          </a:p>
        </p:txBody>
      </p:sp>
      <p:sp>
        <p:nvSpPr>
          <p:cNvPr id="4" name="object 4"/>
          <p:cNvSpPr/>
          <p:nvPr/>
        </p:nvSpPr>
        <p:spPr>
          <a:xfrm>
            <a:off x="824923" y="1753829"/>
            <a:ext cx="359189" cy="3568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/>
          <p:nvPr/>
        </p:nvSpPr>
        <p:spPr>
          <a:xfrm>
            <a:off x="824923" y="2794565"/>
            <a:ext cx="359189" cy="3568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824923" y="3853140"/>
            <a:ext cx="359189" cy="3568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7"/>
          <p:cNvSpPr/>
          <p:nvPr/>
        </p:nvSpPr>
        <p:spPr>
          <a:xfrm>
            <a:off x="824923" y="4839530"/>
            <a:ext cx="359189" cy="3568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14233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12191997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925397" y="2099177"/>
            <a:ext cx="806027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lang="en-US" sz="16000" b="1" spc="-2820" dirty="0">
                <a:solidFill>
                  <a:srgbClr val="F27926"/>
                </a:solidFill>
                <a:latin typeface="Arial"/>
                <a:cs typeface="Arial"/>
              </a:rPr>
              <a:t>2</a:t>
            </a:r>
            <a:endParaRPr sz="160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17889" y="2328687"/>
            <a:ext cx="8554720" cy="23637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 algn="just">
              <a:lnSpc>
                <a:spcPct val="79900"/>
              </a:lnSpc>
            </a:pPr>
            <a:r>
              <a:rPr sz="6400" b="1" spc="-152" dirty="0">
                <a:solidFill>
                  <a:srgbClr val="FFFFFF"/>
                </a:solidFill>
                <a:latin typeface="Arial"/>
                <a:cs typeface="Arial"/>
              </a:rPr>
              <a:t>WHY </a:t>
            </a:r>
            <a:r>
              <a:rPr sz="6400" b="1" spc="-305" dirty="0">
                <a:solidFill>
                  <a:srgbClr val="FFFFFF"/>
                </a:solidFill>
                <a:latin typeface="Arial"/>
                <a:cs typeface="Arial"/>
              </a:rPr>
              <a:t>DOES </a:t>
            </a:r>
            <a:r>
              <a:rPr sz="6400" b="1" spc="-313" dirty="0">
                <a:solidFill>
                  <a:srgbClr val="FFFFFF"/>
                </a:solidFill>
                <a:latin typeface="Arial"/>
                <a:cs typeface="Arial"/>
              </a:rPr>
              <a:t>BLOGGING  </a:t>
            </a:r>
            <a:r>
              <a:rPr sz="6400" b="1" spc="-393" dirty="0">
                <a:solidFill>
                  <a:srgbClr val="FFFFFF"/>
                </a:solidFill>
                <a:latin typeface="Arial"/>
                <a:cs typeface="Arial"/>
              </a:rPr>
              <a:t>HELP </a:t>
            </a:r>
            <a:r>
              <a:rPr sz="6400" b="1" spc="-227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6400" b="1" spc="-120" dirty="0">
                <a:solidFill>
                  <a:srgbClr val="FFFFFF"/>
                </a:solidFill>
                <a:latin typeface="Arial"/>
                <a:cs typeface="Arial"/>
              </a:rPr>
              <a:t>INBOUND  </a:t>
            </a:r>
            <a:r>
              <a:rPr sz="6400" b="1" spc="-387" dirty="0">
                <a:solidFill>
                  <a:srgbClr val="FFFFFF"/>
                </a:solidFill>
                <a:latin typeface="Arial"/>
                <a:cs typeface="Arial"/>
              </a:rPr>
              <a:t>MARKETING?</a:t>
            </a:r>
            <a:endParaRPr sz="6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4819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12191997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837959" y="1885655"/>
            <a:ext cx="7674187" cy="23637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lnSpc>
                <a:spcPct val="79900"/>
              </a:lnSpc>
            </a:pPr>
            <a:r>
              <a:rPr lang="en-US" sz="6400" b="1" spc="-360" dirty="0" smtClean="0">
                <a:solidFill>
                  <a:srgbClr val="FFFFFF"/>
                </a:solidFill>
                <a:latin typeface="Arial"/>
                <a:cs typeface="Arial"/>
              </a:rPr>
              <a:t>WHY ARE WE TALKING ABOUT </a:t>
            </a:r>
            <a:r>
              <a:rPr lang="en-US" sz="6400" b="1" spc="-360" dirty="0" smtClean="0">
                <a:solidFill>
                  <a:srgbClr val="EA7C23"/>
                </a:solidFill>
                <a:latin typeface="Arial"/>
                <a:cs typeface="Arial"/>
              </a:rPr>
              <a:t>SOCIAL MEDIA?</a:t>
            </a:r>
            <a:endParaRPr sz="6400" dirty="0">
              <a:solidFill>
                <a:srgbClr val="EA7C2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4637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12191997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5932" y="2388615"/>
            <a:ext cx="10164233" cy="192360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6933">
              <a:lnSpc>
                <a:spcPts val="7546"/>
              </a:lnSpc>
            </a:pPr>
            <a:r>
              <a:rPr sz="6400" spc="-200" dirty="0">
                <a:solidFill>
                  <a:srgbClr val="FFFFFF"/>
                </a:solidFill>
              </a:rPr>
              <a:t>WHAT </a:t>
            </a:r>
            <a:r>
              <a:rPr sz="6400" spc="-300" dirty="0">
                <a:solidFill>
                  <a:srgbClr val="FFFFFF"/>
                </a:solidFill>
              </a:rPr>
              <a:t>IS</a:t>
            </a:r>
            <a:r>
              <a:rPr sz="6400" spc="-133" dirty="0">
                <a:solidFill>
                  <a:srgbClr val="FFFFFF"/>
                </a:solidFill>
              </a:rPr>
              <a:t> </a:t>
            </a:r>
            <a:r>
              <a:rPr sz="6400" spc="-387" dirty="0">
                <a:solidFill>
                  <a:srgbClr val="EA7C23"/>
                </a:solidFill>
              </a:rPr>
              <a:t>BLOGGING?</a:t>
            </a:r>
            <a:endParaRPr sz="6400" dirty="0">
              <a:solidFill>
                <a:srgbClr val="EA7C23"/>
              </a:solidFill>
            </a:endParaRPr>
          </a:p>
          <a:p>
            <a:pPr marL="16933" marR="6773">
              <a:lnSpc>
                <a:spcPts val="3733"/>
              </a:lnSpc>
              <a:spcBef>
                <a:spcPts val="80"/>
              </a:spcBef>
            </a:pPr>
            <a:r>
              <a:rPr sz="3200" spc="-53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3200" spc="27" dirty="0">
                <a:solidFill>
                  <a:srgbClr val="FFFFFF"/>
                </a:solidFill>
                <a:latin typeface="Arial"/>
                <a:cs typeface="Arial"/>
              </a:rPr>
              <a:t>blog </a:t>
            </a:r>
            <a:r>
              <a:rPr sz="3200" spc="-80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3200" spc="-113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place </a:t>
            </a:r>
            <a:r>
              <a:rPr sz="3200" spc="13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3200" spc="-33" dirty="0">
                <a:solidFill>
                  <a:srgbClr val="FFFFFF"/>
                </a:solidFill>
                <a:latin typeface="Arial"/>
                <a:cs typeface="Arial"/>
              </a:rPr>
              <a:t>regularly publish </a:t>
            </a:r>
            <a:r>
              <a:rPr sz="3200" spc="-4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3200" spc="-7" dirty="0">
                <a:solidFill>
                  <a:srgbClr val="FFFFFF"/>
                </a:solidFill>
                <a:latin typeface="Arial"/>
                <a:cs typeface="Arial"/>
              </a:rPr>
              <a:t>promote</a:t>
            </a:r>
            <a:r>
              <a:rPr sz="3200" spc="-3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3" dirty="0">
                <a:solidFill>
                  <a:srgbClr val="FFFFFF"/>
                </a:solidFill>
                <a:latin typeface="Arial"/>
                <a:cs typeface="Arial"/>
              </a:rPr>
              <a:t>new  content related </a:t>
            </a:r>
            <a:r>
              <a:rPr sz="3200" spc="13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3200" spc="-33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3200" spc="-60" dirty="0">
                <a:solidFill>
                  <a:srgbClr val="FFFFFF"/>
                </a:solidFill>
                <a:latin typeface="Arial"/>
                <a:cs typeface="Arial"/>
              </a:rPr>
              <a:t>business </a:t>
            </a:r>
            <a:r>
              <a:rPr sz="3200" spc="-4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200" spc="-29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60" dirty="0">
                <a:solidFill>
                  <a:srgbClr val="FFFFFF"/>
                </a:solidFill>
                <a:latin typeface="Arial"/>
                <a:cs typeface="Arial"/>
              </a:rPr>
              <a:t>industry.</a:t>
            </a:r>
            <a:endParaRPr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4926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12191997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837960" y="2275799"/>
            <a:ext cx="10316633" cy="23637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lnSpc>
                <a:spcPct val="79900"/>
              </a:lnSpc>
            </a:pPr>
            <a:r>
              <a:rPr lang="en-US" sz="6400" b="1" spc="-220" dirty="0" smtClean="0">
                <a:solidFill>
                  <a:srgbClr val="FFFFFF"/>
                </a:solidFill>
                <a:latin typeface="Arial"/>
                <a:cs typeface="Arial"/>
              </a:rPr>
              <a:t>BLOGGING HELPS YOU </a:t>
            </a:r>
            <a:r>
              <a:rPr sz="6400" b="1" spc="-220" dirty="0" smtClean="0">
                <a:solidFill>
                  <a:srgbClr val="FFFFFF"/>
                </a:solidFill>
                <a:latin typeface="Arial"/>
                <a:cs typeface="Arial"/>
              </a:rPr>
              <a:t>STAND </a:t>
            </a:r>
            <a:r>
              <a:rPr sz="6400" b="1" spc="-107" dirty="0">
                <a:solidFill>
                  <a:srgbClr val="FFFFFF"/>
                </a:solidFill>
                <a:latin typeface="Arial"/>
                <a:cs typeface="Arial"/>
              </a:rPr>
              <a:t>OUT </a:t>
            </a:r>
            <a:r>
              <a:rPr sz="6400" b="1" spc="-393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6400" b="1" spc="-167" dirty="0">
                <a:solidFill>
                  <a:srgbClr val="FFFFFF"/>
                </a:solidFill>
                <a:latin typeface="Arial"/>
                <a:cs typeface="Arial"/>
              </a:rPr>
              <a:t>AN </a:t>
            </a:r>
            <a:r>
              <a:rPr sz="6400" b="1" spc="-400" dirty="0">
                <a:solidFill>
                  <a:srgbClr val="FFFFFF"/>
                </a:solidFill>
                <a:latin typeface="Arial"/>
                <a:cs typeface="Arial"/>
              </a:rPr>
              <a:t>EXPERT  </a:t>
            </a:r>
            <a:r>
              <a:rPr lang="en-US" sz="6400" b="1" spc="-73" dirty="0" smtClean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6400" b="1" spc="-260" dirty="0" smtClean="0">
                <a:solidFill>
                  <a:srgbClr val="F27926"/>
                </a:solidFill>
                <a:latin typeface="Arial"/>
                <a:cs typeface="Arial"/>
              </a:rPr>
              <a:t>BUILD</a:t>
            </a:r>
            <a:r>
              <a:rPr sz="6400" b="1" spc="-240" dirty="0" smtClean="0">
                <a:solidFill>
                  <a:srgbClr val="F27926"/>
                </a:solidFill>
                <a:latin typeface="Arial"/>
                <a:cs typeface="Arial"/>
              </a:rPr>
              <a:t> </a:t>
            </a:r>
            <a:r>
              <a:rPr sz="6400" b="1" spc="-293" dirty="0" smtClean="0">
                <a:solidFill>
                  <a:srgbClr val="F27926"/>
                </a:solidFill>
                <a:latin typeface="Arial"/>
                <a:cs typeface="Arial"/>
              </a:rPr>
              <a:t>TRUST</a:t>
            </a:r>
            <a:r>
              <a:rPr lang="en-US" sz="6400" b="1" spc="-293" dirty="0">
                <a:solidFill>
                  <a:srgbClr val="F27926"/>
                </a:solidFill>
                <a:latin typeface="Arial"/>
                <a:cs typeface="Arial"/>
              </a:rPr>
              <a:t>.</a:t>
            </a:r>
            <a:endParaRPr sz="6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4729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12191997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925397" y="2099177"/>
            <a:ext cx="1242907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lang="en-US" sz="16000" b="1" spc="620" dirty="0">
                <a:solidFill>
                  <a:srgbClr val="F27926"/>
                </a:solidFill>
                <a:latin typeface="Arial"/>
                <a:cs typeface="Arial"/>
              </a:rPr>
              <a:t>3</a:t>
            </a:r>
            <a:endParaRPr sz="160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17890" y="2718831"/>
            <a:ext cx="9301479" cy="15758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lnSpc>
                <a:spcPct val="79900"/>
              </a:lnSpc>
            </a:pPr>
            <a:r>
              <a:rPr sz="6400" b="1" spc="-113" dirty="0">
                <a:solidFill>
                  <a:srgbClr val="FFFFFF"/>
                </a:solidFill>
                <a:latin typeface="Arial"/>
                <a:cs typeface="Arial"/>
              </a:rPr>
              <a:t>HOW </a:t>
            </a:r>
            <a:r>
              <a:rPr sz="6400" b="1" spc="-80" dirty="0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sz="6400" b="1" spc="-100" dirty="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sz="6400" b="1" spc="-427" dirty="0">
                <a:solidFill>
                  <a:srgbClr val="FFFFFF"/>
                </a:solidFill>
                <a:latin typeface="Arial"/>
                <a:cs typeface="Arial"/>
              </a:rPr>
              <a:t>CREATE </a:t>
            </a:r>
            <a:r>
              <a:rPr sz="6400" b="1" spc="-320" dirty="0">
                <a:solidFill>
                  <a:srgbClr val="FFFFFF"/>
                </a:solidFill>
                <a:latin typeface="Arial"/>
                <a:cs typeface="Arial"/>
              </a:rPr>
              <a:t>A  </a:t>
            </a:r>
            <a:r>
              <a:rPr sz="6400" b="1" spc="-347" dirty="0">
                <a:solidFill>
                  <a:srgbClr val="FFFFFF"/>
                </a:solidFill>
                <a:latin typeface="Arial"/>
                <a:cs typeface="Arial"/>
              </a:rPr>
              <a:t>SUCCESSFUL</a:t>
            </a:r>
            <a:r>
              <a:rPr sz="6400" b="1" spc="-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400" b="1" spc="-507" dirty="0">
                <a:solidFill>
                  <a:srgbClr val="FFFFFF"/>
                </a:solidFill>
                <a:latin typeface="Arial"/>
                <a:cs typeface="Arial"/>
              </a:rPr>
              <a:t>BLOG?</a:t>
            </a:r>
            <a:endParaRPr sz="6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7957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12191997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837959" y="2275800"/>
            <a:ext cx="7828280" cy="2358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lnSpc>
                <a:spcPct val="79900"/>
              </a:lnSpc>
            </a:pPr>
            <a:r>
              <a:rPr sz="6400" b="1" spc="-360" dirty="0">
                <a:solidFill>
                  <a:srgbClr val="FFFFFF"/>
                </a:solidFill>
                <a:latin typeface="Arial"/>
                <a:cs typeface="Arial"/>
              </a:rPr>
              <a:t>WRITE </a:t>
            </a:r>
            <a:r>
              <a:rPr sz="6400" b="1" spc="-227" dirty="0">
                <a:solidFill>
                  <a:srgbClr val="FFFFFF"/>
                </a:solidFill>
                <a:latin typeface="Arial"/>
                <a:cs typeface="Arial"/>
              </a:rPr>
              <a:t>ABOUT YOUR  </a:t>
            </a:r>
            <a:r>
              <a:rPr sz="6400" b="1" spc="-220" dirty="0">
                <a:solidFill>
                  <a:srgbClr val="FFFFFF"/>
                </a:solidFill>
                <a:latin typeface="Arial"/>
                <a:cs typeface="Arial"/>
              </a:rPr>
              <a:t>INDUSTRY,</a:t>
            </a:r>
            <a:endParaRPr sz="6400">
              <a:latin typeface="Arial"/>
              <a:cs typeface="Arial"/>
            </a:endParaRPr>
          </a:p>
          <a:p>
            <a:pPr marL="16933">
              <a:lnSpc>
                <a:spcPts val="6133"/>
              </a:lnSpc>
            </a:pPr>
            <a:r>
              <a:rPr sz="6400" b="1" spc="-107" dirty="0">
                <a:solidFill>
                  <a:srgbClr val="F27926"/>
                </a:solidFill>
                <a:latin typeface="Arial"/>
                <a:cs typeface="Arial"/>
              </a:rPr>
              <a:t>NOT</a:t>
            </a:r>
            <a:r>
              <a:rPr sz="6400" b="1" spc="-207" dirty="0">
                <a:solidFill>
                  <a:srgbClr val="F27926"/>
                </a:solidFill>
                <a:latin typeface="Arial"/>
                <a:cs typeface="Arial"/>
              </a:rPr>
              <a:t> </a:t>
            </a:r>
            <a:r>
              <a:rPr sz="6400" b="1" spc="-347" dirty="0">
                <a:solidFill>
                  <a:srgbClr val="F27926"/>
                </a:solidFill>
                <a:latin typeface="Arial"/>
                <a:cs typeface="Arial"/>
              </a:rPr>
              <a:t>YOURSELF.</a:t>
            </a:r>
            <a:endParaRPr sz="6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7074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12191997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837959" y="2665943"/>
            <a:ext cx="10421620" cy="15758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lnSpc>
                <a:spcPct val="79900"/>
              </a:lnSpc>
            </a:pPr>
            <a:r>
              <a:rPr sz="6400" b="1" spc="-360" dirty="0">
                <a:solidFill>
                  <a:srgbClr val="FFFFFF"/>
                </a:solidFill>
                <a:latin typeface="Arial"/>
                <a:cs typeface="Arial"/>
              </a:rPr>
              <a:t>WRITE </a:t>
            </a:r>
            <a:r>
              <a:rPr sz="6400" b="1" spc="-272" dirty="0">
                <a:solidFill>
                  <a:srgbClr val="F27926"/>
                </a:solidFill>
                <a:latin typeface="Arial"/>
                <a:cs typeface="Arial"/>
              </a:rPr>
              <a:t>CONSISTENTLY </a:t>
            </a:r>
            <a:r>
              <a:rPr sz="6400" b="1" spc="-140" dirty="0">
                <a:solidFill>
                  <a:srgbClr val="F27926"/>
                </a:solidFill>
                <a:latin typeface="Arial"/>
                <a:cs typeface="Arial"/>
              </a:rPr>
              <a:t>AND  </a:t>
            </a:r>
            <a:r>
              <a:rPr sz="6400" b="1" spc="-313" dirty="0">
                <a:solidFill>
                  <a:srgbClr val="F27926"/>
                </a:solidFill>
                <a:latin typeface="Arial"/>
                <a:cs typeface="Arial"/>
              </a:rPr>
              <a:t>FREQUENTLY.</a:t>
            </a:r>
            <a:endParaRPr sz="6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1383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1482" y="603625"/>
            <a:ext cx="12539631" cy="1043598"/>
          </a:xfrm>
          <a:prstGeom prst="rect">
            <a:avLst/>
          </a:prstGeom>
        </p:spPr>
        <p:txBody>
          <a:bodyPr vert="horz" wrap="square" lIns="0" tIns="301985" rIns="0" bIns="0" rtlCol="0" anchor="t">
            <a:spAutoFit/>
          </a:bodyPr>
          <a:lstStyle/>
          <a:p>
            <a:pPr marL="43178"/>
            <a:r>
              <a:rPr sz="4800" spc="-233" dirty="0">
                <a:solidFill>
                  <a:schemeClr val="tx1"/>
                </a:solidFill>
              </a:rPr>
              <a:t>BLOGGING </a:t>
            </a:r>
            <a:r>
              <a:rPr sz="4800" spc="-327" dirty="0">
                <a:solidFill>
                  <a:schemeClr val="tx1"/>
                </a:solidFill>
              </a:rPr>
              <a:t>BEST</a:t>
            </a:r>
            <a:r>
              <a:rPr sz="4800" spc="-67" dirty="0">
                <a:solidFill>
                  <a:schemeClr val="tx1"/>
                </a:solidFill>
              </a:rPr>
              <a:t> </a:t>
            </a:r>
            <a:r>
              <a:rPr sz="4800" spc="-267" dirty="0">
                <a:solidFill>
                  <a:schemeClr val="tx1"/>
                </a:solidFill>
              </a:rPr>
              <a:t>PRACTICES</a:t>
            </a:r>
            <a:endParaRPr sz="4800" dirty="0">
              <a:solidFill>
                <a:schemeClr val="tx1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4923" y="1899163"/>
            <a:ext cx="359189" cy="356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824923" y="2828395"/>
            <a:ext cx="359189" cy="356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/>
          <p:nvPr/>
        </p:nvSpPr>
        <p:spPr>
          <a:xfrm>
            <a:off x="824923" y="4581350"/>
            <a:ext cx="359189" cy="356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824923" y="5662984"/>
            <a:ext cx="359189" cy="356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7"/>
          <p:cNvSpPr/>
          <p:nvPr/>
        </p:nvSpPr>
        <p:spPr>
          <a:xfrm>
            <a:off x="824923" y="3652120"/>
            <a:ext cx="359189" cy="356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1658852" y="1834531"/>
            <a:ext cx="8304953" cy="42240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2667" spc="-73" dirty="0">
                <a:latin typeface="Arial"/>
                <a:cs typeface="Arial"/>
              </a:rPr>
              <a:t>Pick </a:t>
            </a:r>
            <a:r>
              <a:rPr sz="2667" spc="-100" dirty="0">
                <a:latin typeface="Arial"/>
                <a:cs typeface="Arial"/>
              </a:rPr>
              <a:t>a </a:t>
            </a:r>
            <a:r>
              <a:rPr sz="2667" dirty="0">
                <a:latin typeface="Arial"/>
                <a:cs typeface="Arial"/>
              </a:rPr>
              <a:t>topic </a:t>
            </a:r>
            <a:r>
              <a:rPr sz="2667" spc="-33" dirty="0">
                <a:latin typeface="Arial"/>
                <a:cs typeface="Arial"/>
              </a:rPr>
              <a:t>and </a:t>
            </a:r>
            <a:r>
              <a:rPr sz="2667" spc="-100" dirty="0">
                <a:latin typeface="Arial"/>
                <a:cs typeface="Arial"/>
              </a:rPr>
              <a:t>a</a:t>
            </a:r>
            <a:r>
              <a:rPr sz="2667" spc="-133" dirty="0">
                <a:latin typeface="Arial"/>
                <a:cs typeface="Arial"/>
              </a:rPr>
              <a:t> </a:t>
            </a:r>
            <a:r>
              <a:rPr sz="2667" spc="-33" dirty="0">
                <a:latin typeface="Arial"/>
                <a:cs typeface="Arial"/>
              </a:rPr>
              <a:t>title.</a:t>
            </a:r>
            <a:endParaRPr sz="2667" dirty="0">
              <a:latin typeface="Arial"/>
              <a:cs typeface="Arial"/>
            </a:endParaRPr>
          </a:p>
          <a:p>
            <a:pPr>
              <a:spcBef>
                <a:spcPts val="67"/>
              </a:spcBef>
            </a:pPr>
            <a:endParaRPr sz="3533" dirty="0">
              <a:latin typeface="Times New Roman"/>
              <a:cs typeface="Times New Roman"/>
            </a:endParaRPr>
          </a:p>
          <a:p>
            <a:pPr marL="16933"/>
            <a:r>
              <a:rPr sz="2667" spc="-73" dirty="0">
                <a:latin typeface="Arial"/>
                <a:cs typeface="Arial"/>
              </a:rPr>
              <a:t>Format </a:t>
            </a:r>
            <a:r>
              <a:rPr sz="2667" spc="-33" dirty="0">
                <a:latin typeface="Arial"/>
                <a:cs typeface="Arial"/>
              </a:rPr>
              <a:t>and </a:t>
            </a:r>
            <a:r>
              <a:rPr sz="2667" spc="-20" dirty="0">
                <a:latin typeface="Arial"/>
                <a:cs typeface="Arial"/>
              </a:rPr>
              <a:t>optimize </a:t>
            </a:r>
            <a:r>
              <a:rPr sz="2667" spc="-13" dirty="0">
                <a:latin typeface="Arial"/>
                <a:cs typeface="Arial"/>
              </a:rPr>
              <a:t>the</a:t>
            </a:r>
            <a:r>
              <a:rPr sz="2667" spc="-133" dirty="0">
                <a:latin typeface="Arial"/>
                <a:cs typeface="Arial"/>
              </a:rPr>
              <a:t> </a:t>
            </a:r>
            <a:r>
              <a:rPr sz="2667" spc="-47" dirty="0">
                <a:latin typeface="Arial"/>
                <a:cs typeface="Arial"/>
              </a:rPr>
              <a:t>post.</a:t>
            </a:r>
            <a:endParaRPr sz="2667" dirty="0">
              <a:latin typeface="Arial"/>
              <a:cs typeface="Arial"/>
            </a:endParaRPr>
          </a:p>
          <a:p>
            <a:pPr marL="16933" marR="6773">
              <a:lnSpc>
                <a:spcPct val="229100"/>
              </a:lnSpc>
            </a:pPr>
            <a:r>
              <a:rPr sz="2667" spc="-47" dirty="0">
                <a:latin typeface="Arial"/>
                <a:cs typeface="Arial"/>
              </a:rPr>
              <a:t>Promote </a:t>
            </a:r>
            <a:r>
              <a:rPr sz="2667" spc="-27" dirty="0">
                <a:latin typeface="Arial"/>
                <a:cs typeface="Arial"/>
              </a:rPr>
              <a:t>o</a:t>
            </a:r>
            <a:r>
              <a:rPr sz="2667" spc="-27" dirty="0">
                <a:latin typeface="Arial Unicode MS"/>
                <a:cs typeface="Arial Unicode MS"/>
              </a:rPr>
              <a:t>ﬀ</a:t>
            </a:r>
            <a:r>
              <a:rPr sz="2667" spc="-27" dirty="0">
                <a:latin typeface="Arial"/>
                <a:cs typeface="Arial"/>
              </a:rPr>
              <a:t>ers </a:t>
            </a:r>
            <a:r>
              <a:rPr sz="2667" spc="-7" dirty="0">
                <a:latin typeface="Arial"/>
                <a:cs typeface="Arial"/>
              </a:rPr>
              <a:t>on </a:t>
            </a:r>
            <a:r>
              <a:rPr sz="2667" spc="-27" dirty="0">
                <a:latin typeface="Arial"/>
                <a:cs typeface="Arial"/>
              </a:rPr>
              <a:t>your </a:t>
            </a:r>
            <a:r>
              <a:rPr sz="2667" spc="20" dirty="0">
                <a:latin typeface="Arial"/>
                <a:cs typeface="Arial"/>
              </a:rPr>
              <a:t>blog </a:t>
            </a:r>
            <a:r>
              <a:rPr sz="2667" spc="13" dirty="0">
                <a:latin typeface="Arial"/>
                <a:cs typeface="Arial"/>
              </a:rPr>
              <a:t>to </a:t>
            </a:r>
            <a:r>
              <a:rPr sz="2667" spc="-40" dirty="0">
                <a:latin typeface="Arial"/>
                <a:cs typeface="Arial"/>
              </a:rPr>
              <a:t>increase </a:t>
            </a:r>
            <a:r>
              <a:rPr sz="2667" spc="-13" dirty="0">
                <a:latin typeface="Arial"/>
                <a:cs typeface="Arial"/>
              </a:rPr>
              <a:t>lead</a:t>
            </a:r>
            <a:r>
              <a:rPr sz="2667" spc="-293" dirty="0">
                <a:latin typeface="Arial"/>
                <a:cs typeface="Arial"/>
              </a:rPr>
              <a:t> </a:t>
            </a:r>
            <a:r>
              <a:rPr sz="2667" spc="-27" dirty="0">
                <a:latin typeface="Arial"/>
                <a:cs typeface="Arial"/>
              </a:rPr>
              <a:t>generation.  </a:t>
            </a:r>
            <a:r>
              <a:rPr sz="2667" spc="-47" dirty="0">
                <a:latin typeface="Arial"/>
                <a:cs typeface="Arial"/>
              </a:rPr>
              <a:t>Promote </a:t>
            </a:r>
            <a:r>
              <a:rPr sz="2667" spc="-27" dirty="0">
                <a:latin typeface="Arial"/>
                <a:cs typeface="Arial"/>
              </a:rPr>
              <a:t>your </a:t>
            </a:r>
            <a:r>
              <a:rPr sz="2667" spc="20" dirty="0">
                <a:latin typeface="Arial"/>
                <a:cs typeface="Arial"/>
              </a:rPr>
              <a:t>blog</a:t>
            </a:r>
            <a:r>
              <a:rPr sz="2667" spc="-180" dirty="0">
                <a:latin typeface="Arial"/>
                <a:cs typeface="Arial"/>
              </a:rPr>
              <a:t> </a:t>
            </a:r>
            <a:r>
              <a:rPr sz="2667" spc="-53" dirty="0">
                <a:latin typeface="Arial"/>
                <a:cs typeface="Arial"/>
              </a:rPr>
              <a:t>posts</a:t>
            </a:r>
            <a:r>
              <a:rPr sz="2667" spc="-53" dirty="0" smtClean="0">
                <a:latin typeface="Arial"/>
                <a:cs typeface="Arial"/>
              </a:rPr>
              <a:t>.</a:t>
            </a:r>
            <a:endParaRPr sz="2667" dirty="0" smtClean="0">
              <a:latin typeface="Arial"/>
              <a:cs typeface="Arial"/>
            </a:endParaRPr>
          </a:p>
          <a:p>
            <a:pPr>
              <a:spcBef>
                <a:spcPts val="67"/>
              </a:spcBef>
            </a:pPr>
            <a:endParaRPr sz="3533" dirty="0" smtClean="0">
              <a:latin typeface="Times New Roman"/>
              <a:cs typeface="Times New Roman"/>
            </a:endParaRPr>
          </a:p>
          <a:p>
            <a:pPr marL="16933"/>
            <a:r>
              <a:rPr sz="2667" spc="-47" dirty="0" smtClean="0">
                <a:latin typeface="Arial"/>
                <a:cs typeface="Arial"/>
              </a:rPr>
              <a:t>Analyze </a:t>
            </a:r>
            <a:r>
              <a:rPr sz="2667" spc="-13" dirty="0">
                <a:latin typeface="Arial"/>
                <a:cs typeface="Arial"/>
              </a:rPr>
              <a:t>the </a:t>
            </a:r>
            <a:r>
              <a:rPr sz="2667" spc="-27" dirty="0">
                <a:latin typeface="Arial"/>
                <a:cs typeface="Arial"/>
              </a:rPr>
              <a:t>performance </a:t>
            </a:r>
            <a:r>
              <a:rPr sz="2667" dirty="0">
                <a:latin typeface="Arial"/>
                <a:cs typeface="Arial"/>
              </a:rPr>
              <a:t>of </a:t>
            </a:r>
            <a:r>
              <a:rPr sz="2667" spc="-27" dirty="0">
                <a:latin typeface="Arial"/>
                <a:cs typeface="Arial"/>
              </a:rPr>
              <a:t>your </a:t>
            </a:r>
            <a:r>
              <a:rPr sz="2667" spc="20" dirty="0">
                <a:latin typeface="Arial"/>
                <a:cs typeface="Arial"/>
              </a:rPr>
              <a:t>blog</a:t>
            </a:r>
            <a:r>
              <a:rPr sz="2667" spc="-247" dirty="0">
                <a:latin typeface="Arial"/>
                <a:cs typeface="Arial"/>
              </a:rPr>
              <a:t> </a:t>
            </a:r>
            <a:r>
              <a:rPr sz="2667" spc="-53" dirty="0">
                <a:latin typeface="Arial"/>
                <a:cs typeface="Arial"/>
              </a:rPr>
              <a:t>posts.</a:t>
            </a:r>
            <a:endParaRPr sz="2667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2799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18" y="1"/>
            <a:ext cx="12176967" cy="68495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3" name="object 3"/>
          <p:cNvSpPr txBox="1"/>
          <p:nvPr/>
        </p:nvSpPr>
        <p:spPr>
          <a:xfrm>
            <a:off x="931774" y="1968053"/>
            <a:ext cx="805033" cy="24592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13"/>
            <a:r>
              <a:rPr lang="en-US" sz="15981" b="1" spc="-2816" dirty="0">
                <a:solidFill>
                  <a:srgbClr val="F27926"/>
                </a:solidFill>
                <a:latin typeface="Arial"/>
                <a:cs typeface="Arial"/>
              </a:rPr>
              <a:t>4</a:t>
            </a:r>
            <a:endParaRPr sz="15981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22548" y="2284550"/>
            <a:ext cx="8836757" cy="2360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13" marR="6765">
              <a:lnSpc>
                <a:spcPct val="79900"/>
              </a:lnSpc>
            </a:pPr>
            <a:r>
              <a:rPr sz="6392" b="1" spc="-160" dirty="0">
                <a:solidFill>
                  <a:srgbClr val="FFFFFF"/>
                </a:solidFill>
                <a:latin typeface="Arial"/>
                <a:cs typeface="Arial"/>
              </a:rPr>
              <a:t>WHY </a:t>
            </a:r>
            <a:r>
              <a:rPr sz="6392" b="1" spc="-327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6392" b="1" spc="-305" dirty="0">
                <a:solidFill>
                  <a:srgbClr val="FFFFFF"/>
                </a:solidFill>
                <a:latin typeface="Arial"/>
                <a:cs typeface="Arial"/>
              </a:rPr>
              <a:t>SOCIAL </a:t>
            </a:r>
            <a:r>
              <a:rPr sz="6392" b="1" spc="-227" dirty="0">
                <a:solidFill>
                  <a:srgbClr val="FFFFFF"/>
                </a:solidFill>
                <a:latin typeface="Arial"/>
                <a:cs typeface="Arial"/>
              </a:rPr>
              <a:t>MEDIA  </a:t>
            </a:r>
            <a:r>
              <a:rPr sz="6392" b="1" spc="-220" dirty="0">
                <a:solidFill>
                  <a:srgbClr val="FFFFFF"/>
                </a:solidFill>
                <a:latin typeface="Arial"/>
                <a:cs typeface="Arial"/>
              </a:rPr>
              <a:t>IMPORTANT </a:t>
            </a:r>
            <a:r>
              <a:rPr sz="6392" b="1" spc="-133" dirty="0">
                <a:solidFill>
                  <a:srgbClr val="FFFFFF"/>
                </a:solidFill>
                <a:latin typeface="Arial"/>
                <a:cs typeface="Arial"/>
              </a:rPr>
              <a:t>TO  </a:t>
            </a:r>
            <a:r>
              <a:rPr sz="6392" b="1" spc="-100" dirty="0">
                <a:solidFill>
                  <a:srgbClr val="FFFFFF"/>
                </a:solidFill>
                <a:latin typeface="Arial"/>
                <a:cs typeface="Arial"/>
              </a:rPr>
              <a:t>INBOUND</a:t>
            </a:r>
            <a:r>
              <a:rPr sz="6392" b="1" spc="-400" dirty="0">
                <a:solidFill>
                  <a:srgbClr val="FFFFFF"/>
                </a:solidFill>
                <a:latin typeface="Arial"/>
                <a:cs typeface="Arial"/>
              </a:rPr>
              <a:t> MARKETING?</a:t>
            </a:r>
            <a:endParaRPr sz="6392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128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18" y="1"/>
            <a:ext cx="12176967" cy="68495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607166" y="1862570"/>
            <a:ext cx="10977669" cy="23852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indent="0">
              <a:lnSpc>
                <a:spcPts val="18644"/>
              </a:lnSpc>
              <a:buNone/>
            </a:pPr>
            <a:r>
              <a:rPr sz="15981" spc="-367" dirty="0">
                <a:solidFill>
                  <a:srgbClr val="F27926"/>
                </a:solidFill>
              </a:rPr>
              <a:t>+2</a:t>
            </a:r>
            <a:r>
              <a:rPr sz="15981" spc="-333" dirty="0">
                <a:solidFill>
                  <a:srgbClr val="F27926"/>
                </a:solidFill>
              </a:rPr>
              <a:t> </a:t>
            </a:r>
            <a:r>
              <a:rPr sz="15981" spc="-719" dirty="0">
                <a:solidFill>
                  <a:srgbClr val="F27926"/>
                </a:solidFill>
              </a:rPr>
              <a:t>BILLION</a:t>
            </a:r>
            <a:endParaRPr sz="15981" dirty="0"/>
          </a:p>
        </p:txBody>
      </p:sp>
      <p:sp>
        <p:nvSpPr>
          <p:cNvPr id="4" name="object 4"/>
          <p:cNvSpPr txBox="1"/>
          <p:nvPr/>
        </p:nvSpPr>
        <p:spPr>
          <a:xfrm>
            <a:off x="800397" y="4119522"/>
            <a:ext cx="9880256" cy="914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13">
              <a:lnSpc>
                <a:spcPts val="3303"/>
              </a:lnSpc>
            </a:pPr>
            <a:r>
              <a:rPr sz="3196" spc="-7" dirty="0">
                <a:solidFill>
                  <a:srgbClr val="FFFFFF"/>
                </a:solidFill>
                <a:latin typeface="Arial"/>
                <a:cs typeface="Arial"/>
              </a:rPr>
              <a:t>active </a:t>
            </a:r>
            <a:r>
              <a:rPr sz="3196" spc="-33" dirty="0">
                <a:solidFill>
                  <a:srgbClr val="FFFFFF"/>
                </a:solidFill>
                <a:latin typeface="Arial"/>
                <a:cs typeface="Arial"/>
              </a:rPr>
              <a:t>social </a:t>
            </a:r>
            <a:r>
              <a:rPr sz="3196" spc="-33" dirty="0">
                <a:solidFill>
                  <a:srgbClr val="FFFFFF"/>
                </a:solidFill>
                <a:latin typeface="Arial"/>
                <a:cs typeface="Arial"/>
              </a:rPr>
              <a:t>media users </a:t>
            </a:r>
            <a:r>
              <a:rPr sz="3196" spc="-7" dirty="0">
                <a:solidFill>
                  <a:srgbClr val="FFFFFF"/>
                </a:solidFill>
                <a:latin typeface="Arial"/>
                <a:cs typeface="Arial"/>
              </a:rPr>
              <a:t>worldwide.</a:t>
            </a:r>
            <a:endParaRPr sz="3196" dirty="0">
              <a:latin typeface="Arial"/>
              <a:cs typeface="Arial"/>
            </a:endParaRPr>
          </a:p>
          <a:p>
            <a:pPr marL="16913">
              <a:spcBef>
                <a:spcPts val="27"/>
              </a:spcBef>
            </a:pPr>
            <a:r>
              <a:rPr sz="3196" spc="-8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3196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spc="-27" dirty="0">
                <a:solidFill>
                  <a:srgbClr val="FFFFFF"/>
                </a:solidFill>
                <a:latin typeface="Arial"/>
                <a:cs typeface="Arial"/>
              </a:rPr>
              <a:t>number</a:t>
            </a:r>
            <a:r>
              <a:rPr sz="3196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spc="-93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3196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spc="40" dirty="0">
                <a:solidFill>
                  <a:srgbClr val="FFFFFF"/>
                </a:solidFill>
                <a:latin typeface="Arial"/>
                <a:cs typeface="Arial"/>
              </a:rPr>
              <a:t>projected</a:t>
            </a:r>
            <a:r>
              <a:rPr sz="3196" spc="-3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spc="4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196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spc="33" dirty="0">
                <a:solidFill>
                  <a:srgbClr val="FFFFFF"/>
                </a:solidFill>
                <a:latin typeface="Arial"/>
                <a:cs typeface="Arial"/>
              </a:rPr>
              <a:t>grow</a:t>
            </a:r>
            <a:r>
              <a:rPr sz="3196" spc="-26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spc="-33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3196" spc="-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spc="-127" dirty="0">
                <a:solidFill>
                  <a:srgbClr val="FFFFFF"/>
                </a:solidFill>
                <a:latin typeface="Arial"/>
                <a:cs typeface="Arial"/>
              </a:rPr>
              <a:t>25%</a:t>
            </a:r>
            <a:r>
              <a:rPr sz="3196" spc="-1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spc="-7" dirty="0">
                <a:solidFill>
                  <a:srgbClr val="FFFFFF"/>
                </a:solidFill>
                <a:latin typeface="Arial"/>
                <a:cs typeface="Arial"/>
              </a:rPr>
              <a:t>year</a:t>
            </a:r>
            <a:r>
              <a:rPr sz="3196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spc="27" dirty="0">
                <a:solidFill>
                  <a:srgbClr val="FFFFFF"/>
                </a:solidFill>
                <a:latin typeface="Arial"/>
                <a:cs typeface="Arial"/>
              </a:rPr>
              <a:t>over</a:t>
            </a:r>
            <a:r>
              <a:rPr sz="3196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spc="-33" dirty="0">
                <a:solidFill>
                  <a:srgbClr val="FFFFFF"/>
                </a:solidFill>
                <a:latin typeface="Arial"/>
                <a:cs typeface="Arial"/>
              </a:rPr>
              <a:t>year.</a:t>
            </a:r>
            <a:endParaRPr sz="3196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576082" y="6635436"/>
            <a:ext cx="1497597" cy="1229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13"/>
            <a:r>
              <a:rPr sz="799" spc="-60" dirty="0">
                <a:solidFill>
                  <a:srgbClr val="FFFFFF"/>
                </a:solidFill>
                <a:latin typeface="Arial"/>
                <a:cs typeface="Arial"/>
              </a:rPr>
              <a:t>SOURCE: </a:t>
            </a:r>
            <a:r>
              <a:rPr sz="799" spc="-73" dirty="0">
                <a:solidFill>
                  <a:srgbClr val="FFFFFF"/>
                </a:solidFill>
                <a:latin typeface="Arial"/>
                <a:cs typeface="Arial"/>
              </a:rPr>
              <a:t>FAST  </a:t>
            </a:r>
            <a:r>
              <a:rPr sz="799" spc="-33" dirty="0">
                <a:solidFill>
                  <a:srgbClr val="FFFFFF"/>
                </a:solidFill>
                <a:latin typeface="Arial"/>
                <a:cs typeface="Arial"/>
              </a:rPr>
              <a:t>COMPANY,</a:t>
            </a:r>
            <a:r>
              <a:rPr sz="799" spc="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99" spc="-33" dirty="0">
                <a:solidFill>
                  <a:srgbClr val="FFFFFF"/>
                </a:solidFill>
                <a:latin typeface="Arial"/>
                <a:cs typeface="Arial"/>
              </a:rPr>
              <a:t>2015</a:t>
            </a:r>
            <a:endParaRPr sz="799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3265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18" y="1"/>
            <a:ext cx="12176967" cy="68495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78160" y="1386018"/>
            <a:ext cx="4445983" cy="238526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6913">
              <a:lnSpc>
                <a:spcPts val="18644"/>
              </a:lnSpc>
            </a:pPr>
            <a:r>
              <a:rPr sz="15981" spc="852" dirty="0">
                <a:solidFill>
                  <a:srgbClr val="F27926"/>
                </a:solidFill>
              </a:rPr>
              <a:t>9</a:t>
            </a:r>
            <a:r>
              <a:rPr sz="15981" spc="460" dirty="0">
                <a:solidFill>
                  <a:srgbClr val="F27926"/>
                </a:solidFill>
              </a:rPr>
              <a:t>/</a:t>
            </a:r>
            <a:r>
              <a:rPr sz="15981" spc="-2771" dirty="0">
                <a:solidFill>
                  <a:srgbClr val="F27926"/>
                </a:solidFill>
              </a:rPr>
              <a:t>1</a:t>
            </a:r>
            <a:r>
              <a:rPr sz="15981" spc="952" dirty="0">
                <a:solidFill>
                  <a:srgbClr val="F27926"/>
                </a:solidFill>
              </a:rPr>
              <a:t>0</a:t>
            </a:r>
            <a:endParaRPr sz="15981"/>
          </a:p>
        </p:txBody>
      </p:sp>
      <p:sp>
        <p:nvSpPr>
          <p:cNvPr id="4" name="object 4"/>
          <p:cNvSpPr txBox="1"/>
          <p:nvPr/>
        </p:nvSpPr>
        <p:spPr>
          <a:xfrm>
            <a:off x="1278161" y="3753762"/>
            <a:ext cx="8451993" cy="914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13">
              <a:lnSpc>
                <a:spcPts val="3303"/>
              </a:lnSpc>
            </a:pPr>
            <a:r>
              <a:rPr sz="3196" spc="-220" dirty="0">
                <a:solidFill>
                  <a:srgbClr val="FFFFFF"/>
                </a:solidFill>
                <a:latin typeface="Arial"/>
                <a:cs typeface="Arial"/>
              </a:rPr>
              <a:t>U.S. </a:t>
            </a:r>
            <a:r>
              <a:rPr sz="3196" spc="-47" dirty="0">
                <a:solidFill>
                  <a:srgbClr val="FFFFFF"/>
                </a:solidFill>
                <a:latin typeface="Arial"/>
                <a:cs typeface="Arial"/>
              </a:rPr>
              <a:t>businesses </a:t>
            </a:r>
            <a:r>
              <a:rPr sz="3196" spc="-53" dirty="0">
                <a:solidFill>
                  <a:srgbClr val="FFFFFF"/>
                </a:solidFill>
                <a:latin typeface="Arial"/>
                <a:cs typeface="Arial"/>
              </a:rPr>
              <a:t>maintain an </a:t>
            </a:r>
            <a:r>
              <a:rPr sz="3196" spc="-7" dirty="0">
                <a:solidFill>
                  <a:srgbClr val="FFFFFF"/>
                </a:solidFill>
                <a:latin typeface="Arial"/>
                <a:cs typeface="Arial"/>
              </a:rPr>
              <a:t>active </a:t>
            </a:r>
            <a:r>
              <a:rPr sz="3196" spc="-7" dirty="0" smtClean="0">
                <a:solidFill>
                  <a:srgbClr val="FFFFFF"/>
                </a:solidFill>
                <a:latin typeface="Arial"/>
                <a:cs typeface="Arial"/>
              </a:rPr>
              <a:t>presence</a:t>
            </a:r>
            <a:r>
              <a:rPr lang="en-US" sz="3196" spc="-7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spc="-7" dirty="0" smtClean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endParaRPr sz="3196" spc="-7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6913">
              <a:spcBef>
                <a:spcPts val="27"/>
              </a:spcBef>
            </a:pPr>
            <a:r>
              <a:rPr sz="3196" spc="-33" dirty="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r>
              <a:rPr sz="3196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spc="-47" dirty="0">
                <a:solidFill>
                  <a:srgbClr val="FFFFFF"/>
                </a:solidFill>
                <a:latin typeface="Arial"/>
                <a:cs typeface="Arial"/>
              </a:rPr>
              <a:t>media.</a:t>
            </a:r>
            <a:endParaRPr sz="3196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576082" y="6635436"/>
            <a:ext cx="1497597" cy="1229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13"/>
            <a:r>
              <a:rPr sz="799" spc="-60" dirty="0">
                <a:solidFill>
                  <a:srgbClr val="FFFFFF"/>
                </a:solidFill>
                <a:latin typeface="Arial"/>
                <a:cs typeface="Arial"/>
              </a:rPr>
              <a:t>SOURCE: </a:t>
            </a:r>
            <a:r>
              <a:rPr sz="799" spc="-73" dirty="0">
                <a:solidFill>
                  <a:srgbClr val="FFFFFF"/>
                </a:solidFill>
                <a:latin typeface="Arial"/>
                <a:cs typeface="Arial"/>
              </a:rPr>
              <a:t>FAST  </a:t>
            </a:r>
            <a:r>
              <a:rPr sz="799" spc="-33" dirty="0">
                <a:solidFill>
                  <a:srgbClr val="FFFFFF"/>
                </a:solidFill>
                <a:latin typeface="Arial"/>
                <a:cs typeface="Arial"/>
              </a:rPr>
              <a:t>COMPANY,</a:t>
            </a:r>
            <a:r>
              <a:rPr sz="799" spc="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99" spc="-33" dirty="0">
                <a:solidFill>
                  <a:srgbClr val="FFFFFF"/>
                </a:solidFill>
                <a:latin typeface="Arial"/>
                <a:cs typeface="Arial"/>
              </a:rPr>
              <a:t>2015</a:t>
            </a:r>
            <a:endParaRPr sz="799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8099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18" y="1"/>
            <a:ext cx="12176967" cy="68495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3" name="object 3"/>
          <p:cNvSpPr/>
          <p:nvPr/>
        </p:nvSpPr>
        <p:spPr>
          <a:xfrm>
            <a:off x="7518" y="4684750"/>
            <a:ext cx="12176964" cy="17081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4" name="object 4"/>
          <p:cNvSpPr txBox="1"/>
          <p:nvPr/>
        </p:nvSpPr>
        <p:spPr>
          <a:xfrm>
            <a:off x="462559" y="4906005"/>
            <a:ext cx="11241708" cy="12418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3552" marR="6765" indent="-456641">
              <a:lnSpc>
                <a:spcPct val="101200"/>
              </a:lnSpc>
            </a:pPr>
            <a:r>
              <a:rPr sz="3729" spc="-80" dirty="0">
                <a:solidFill>
                  <a:srgbClr val="FFFFFF"/>
                </a:solidFill>
                <a:latin typeface="Arial"/>
                <a:cs typeface="Arial"/>
              </a:rPr>
              <a:t>Social </a:t>
            </a:r>
            <a:r>
              <a:rPr sz="3729" spc="-47" dirty="0">
                <a:solidFill>
                  <a:srgbClr val="FFFFFF"/>
                </a:solidFill>
                <a:latin typeface="Arial"/>
                <a:cs typeface="Arial"/>
              </a:rPr>
              <a:t>media </a:t>
            </a:r>
            <a:r>
              <a:rPr sz="3729" spc="-33" dirty="0">
                <a:solidFill>
                  <a:srgbClr val="FFFFFF"/>
                </a:solidFill>
                <a:latin typeface="Arial"/>
                <a:cs typeface="Arial"/>
              </a:rPr>
              <a:t>helps </a:t>
            </a:r>
            <a:r>
              <a:rPr sz="3729" spc="27" dirty="0">
                <a:solidFill>
                  <a:srgbClr val="FFFFFF"/>
                </a:solidFill>
                <a:latin typeface="Arial"/>
                <a:cs typeface="Arial"/>
              </a:rPr>
              <a:t>get </a:t>
            </a:r>
            <a:r>
              <a:rPr sz="3729" spc="-60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3729" spc="-7" dirty="0">
                <a:solidFill>
                  <a:srgbClr val="FFFFFF"/>
                </a:solidFill>
                <a:latin typeface="Arial"/>
                <a:cs typeface="Arial"/>
              </a:rPr>
              <a:t>content </a:t>
            </a:r>
            <a:r>
              <a:rPr sz="3729" spc="-47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3729" spc="-40" dirty="0">
                <a:solidFill>
                  <a:srgbClr val="FFFFFF"/>
                </a:solidFill>
                <a:latin typeface="Arial"/>
                <a:cs typeface="Arial"/>
              </a:rPr>
              <a:t>front </a:t>
            </a:r>
            <a:r>
              <a:rPr sz="3729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3729" spc="-7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729" spc="-37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29" spc="-27" dirty="0">
                <a:solidFill>
                  <a:srgbClr val="FFFFFF"/>
                </a:solidFill>
                <a:latin typeface="Arial"/>
                <a:cs typeface="Arial"/>
              </a:rPr>
              <a:t>right  </a:t>
            </a:r>
            <a:r>
              <a:rPr sz="3729" spc="33" dirty="0">
                <a:solidFill>
                  <a:srgbClr val="FFFFFF"/>
                </a:solidFill>
                <a:latin typeface="Arial"/>
                <a:cs typeface="Arial"/>
              </a:rPr>
              <a:t>people </a:t>
            </a:r>
            <a:r>
              <a:rPr sz="3729" spc="-4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3729" b="1" spc="-127" dirty="0">
                <a:solidFill>
                  <a:srgbClr val="F6751F"/>
                </a:solidFill>
                <a:latin typeface="Arial"/>
                <a:cs typeface="Arial"/>
              </a:rPr>
              <a:t>spread </a:t>
            </a:r>
            <a:r>
              <a:rPr sz="3729" b="1" spc="-67" dirty="0">
                <a:solidFill>
                  <a:srgbClr val="F6751F"/>
                </a:solidFill>
                <a:latin typeface="Arial"/>
                <a:cs typeface="Arial"/>
              </a:rPr>
              <a:t>the </a:t>
            </a:r>
            <a:r>
              <a:rPr sz="3729" b="1" spc="-127" dirty="0">
                <a:solidFill>
                  <a:srgbClr val="F6751F"/>
                </a:solidFill>
                <a:latin typeface="Arial"/>
                <a:cs typeface="Arial"/>
              </a:rPr>
              <a:t>word </a:t>
            </a:r>
            <a:r>
              <a:rPr sz="3729" spc="-13" dirty="0">
                <a:solidFill>
                  <a:srgbClr val="FFFFFF"/>
                </a:solidFill>
                <a:latin typeface="Arial"/>
                <a:cs typeface="Arial"/>
              </a:rPr>
              <a:t>about </a:t>
            </a:r>
            <a:r>
              <a:rPr sz="3729" spc="-6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3729" spc="-2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29" spc="-87" dirty="0">
                <a:solidFill>
                  <a:srgbClr val="FFFFFF"/>
                </a:solidFill>
                <a:latin typeface="Arial"/>
                <a:cs typeface="Arial"/>
              </a:rPr>
              <a:t>business</a:t>
            </a:r>
            <a:r>
              <a:rPr sz="4261" spc="-87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4261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537" y="60377"/>
            <a:ext cx="875220" cy="1229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13"/>
            <a:r>
              <a:rPr sz="799" spc="-60" dirty="0">
                <a:solidFill>
                  <a:srgbClr val="FFFFFF"/>
                </a:solidFill>
                <a:latin typeface="Arial"/>
                <a:cs typeface="Arial"/>
              </a:rPr>
              <a:t>SOURCE:</a:t>
            </a:r>
            <a:r>
              <a:rPr sz="799" spc="-1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99" spc="-40" dirty="0">
                <a:solidFill>
                  <a:srgbClr val="FFFFFF"/>
                </a:solidFill>
                <a:latin typeface="Arial"/>
                <a:cs typeface="Arial"/>
              </a:rPr>
              <a:t>PIXABAY</a:t>
            </a:r>
            <a:endParaRPr sz="799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357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12191997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837959" y="1885655"/>
            <a:ext cx="9311881" cy="31516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lnSpc>
                <a:spcPct val="79900"/>
              </a:lnSpc>
            </a:pPr>
            <a:r>
              <a:rPr lang="en-US" sz="6400" b="1" spc="-360" dirty="0" smtClean="0">
                <a:latin typeface="Arial"/>
                <a:cs typeface="Arial"/>
              </a:rPr>
              <a:t>WE KEEP HEARING THE MESSAGE </a:t>
            </a:r>
            <a:r>
              <a:rPr lang="en-US" sz="6400" b="1" spc="-360" dirty="0" smtClean="0">
                <a:solidFill>
                  <a:srgbClr val="EA7C23"/>
                </a:solidFill>
                <a:latin typeface="Arial"/>
                <a:cs typeface="Arial"/>
              </a:rPr>
              <a:t>“MASONRY HAS TO GET BACK OUT IN THE COMMUNITY” </a:t>
            </a:r>
            <a:r>
              <a:rPr lang="is-IS" sz="6400" b="1" spc="-360" dirty="0" smtClean="0">
                <a:latin typeface="Arial"/>
                <a:cs typeface="Arial"/>
              </a:rPr>
              <a:t>…</a:t>
            </a:r>
            <a:endParaRPr sz="6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1886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18" y="1"/>
            <a:ext cx="12176967" cy="68495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3" name="object 3"/>
          <p:cNvSpPr txBox="1"/>
          <p:nvPr/>
        </p:nvSpPr>
        <p:spPr>
          <a:xfrm>
            <a:off x="1278160" y="1629558"/>
            <a:ext cx="3981192" cy="23852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13">
              <a:lnSpc>
                <a:spcPts val="18644"/>
              </a:lnSpc>
            </a:pPr>
            <a:r>
              <a:rPr sz="15981" b="1" spc="-305" dirty="0">
                <a:solidFill>
                  <a:srgbClr val="F27926"/>
                </a:solidFill>
                <a:latin typeface="Arial"/>
                <a:cs typeface="Arial"/>
              </a:rPr>
              <a:t>66%</a:t>
            </a:r>
            <a:endParaRPr sz="15981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78161" y="3997301"/>
            <a:ext cx="8848596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13">
              <a:lnSpc>
                <a:spcPts val="3303"/>
              </a:lnSpc>
            </a:pPr>
            <a:r>
              <a:rPr sz="3196" spc="2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3196" spc="-1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spc="-47" dirty="0">
                <a:solidFill>
                  <a:srgbClr val="FFFFFF"/>
                </a:solidFill>
                <a:latin typeface="Arial"/>
                <a:cs typeface="Arial"/>
              </a:rPr>
              <a:t>businesses</a:t>
            </a:r>
            <a:r>
              <a:rPr sz="3196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spc="-53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3196" spc="-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spc="-33" dirty="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r>
              <a:rPr sz="3196" spc="-2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spc="-27" dirty="0">
                <a:solidFill>
                  <a:srgbClr val="FFFFFF"/>
                </a:solidFill>
                <a:latin typeface="Arial"/>
                <a:cs typeface="Arial"/>
              </a:rPr>
              <a:t>media</a:t>
            </a:r>
            <a:r>
              <a:rPr sz="3196" spc="-16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spc="-93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3196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spc="-113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196" spc="-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spc="27" dirty="0">
                <a:solidFill>
                  <a:srgbClr val="FFFFFF"/>
                </a:solidFill>
                <a:latin typeface="Arial"/>
                <a:cs typeface="Arial"/>
              </a:rPr>
              <a:t>core</a:t>
            </a:r>
            <a:r>
              <a:rPr sz="3196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spc="-20" dirty="0">
                <a:solidFill>
                  <a:srgbClr val="FFFFFF"/>
                </a:solidFill>
                <a:latin typeface="Arial"/>
                <a:cs typeface="Arial"/>
              </a:rPr>
              <a:t>strategy.</a:t>
            </a:r>
            <a:endParaRPr sz="319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051797" y="6635436"/>
            <a:ext cx="2021884" cy="1229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13"/>
            <a:r>
              <a:rPr sz="799" spc="-60" dirty="0">
                <a:solidFill>
                  <a:srgbClr val="FFFFFF"/>
                </a:solidFill>
                <a:latin typeface="Arial"/>
                <a:cs typeface="Arial"/>
              </a:rPr>
              <a:t>SOURCE: </a:t>
            </a:r>
            <a:r>
              <a:rPr sz="799" spc="-53" dirty="0">
                <a:solidFill>
                  <a:srgbClr val="FFFFFF"/>
                </a:solidFill>
                <a:latin typeface="Arial"/>
                <a:cs typeface="Arial"/>
              </a:rPr>
              <a:t>HUBSPOT  </a:t>
            </a:r>
            <a:r>
              <a:rPr sz="799" spc="-33" dirty="0">
                <a:solidFill>
                  <a:srgbClr val="FFFFFF"/>
                </a:solidFill>
                <a:latin typeface="Arial"/>
                <a:cs typeface="Arial"/>
              </a:rPr>
              <a:t>ANNUAL </a:t>
            </a:r>
            <a:r>
              <a:rPr sz="799" spc="-67" dirty="0">
                <a:solidFill>
                  <a:srgbClr val="FFFFFF"/>
                </a:solidFill>
                <a:latin typeface="Arial"/>
                <a:cs typeface="Arial"/>
              </a:rPr>
              <a:t>REPORT,</a:t>
            </a:r>
            <a:r>
              <a:rPr sz="799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99" spc="-33" dirty="0">
                <a:solidFill>
                  <a:srgbClr val="FFFFFF"/>
                </a:solidFill>
                <a:latin typeface="Arial"/>
                <a:cs typeface="Arial"/>
              </a:rPr>
              <a:t>2015</a:t>
            </a:r>
            <a:endParaRPr sz="799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48170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18" y="1"/>
            <a:ext cx="12176967" cy="68495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73357" y="1825151"/>
            <a:ext cx="7674872" cy="314778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6913" marR="6765">
              <a:lnSpc>
                <a:spcPct val="79900"/>
              </a:lnSpc>
            </a:pPr>
            <a:r>
              <a:rPr sz="6392" spc="-247" dirty="0">
                <a:solidFill>
                  <a:srgbClr val="FFFFFF"/>
                </a:solidFill>
              </a:rPr>
              <a:t>DRIVE </a:t>
            </a:r>
            <a:r>
              <a:rPr sz="6392" spc="-300" dirty="0">
                <a:solidFill>
                  <a:srgbClr val="FFFFFF"/>
                </a:solidFill>
              </a:rPr>
              <a:t>TRAFFIC.  </a:t>
            </a:r>
            <a:r>
              <a:rPr sz="6392" spc="-407" dirty="0">
                <a:solidFill>
                  <a:srgbClr val="FFFFFF"/>
                </a:solidFill>
              </a:rPr>
              <a:t>GENERATE </a:t>
            </a:r>
            <a:r>
              <a:rPr sz="6392" spc="-367" dirty="0">
                <a:solidFill>
                  <a:srgbClr val="FFFFFF"/>
                </a:solidFill>
              </a:rPr>
              <a:t>LEADS.  </a:t>
            </a:r>
            <a:r>
              <a:rPr sz="6392" spc="-260" dirty="0">
                <a:solidFill>
                  <a:srgbClr val="FFFFFF"/>
                </a:solidFill>
              </a:rPr>
              <a:t>BUILD </a:t>
            </a:r>
            <a:r>
              <a:rPr sz="6392" spc="-93" dirty="0">
                <a:solidFill>
                  <a:srgbClr val="FFFFFF"/>
                </a:solidFill>
              </a:rPr>
              <a:t>COMMUNITY.  </a:t>
            </a:r>
            <a:r>
              <a:rPr sz="6392" spc="-305" dirty="0">
                <a:solidFill>
                  <a:srgbClr val="F6751F"/>
                </a:solidFill>
              </a:rPr>
              <a:t>SOCIAL</a:t>
            </a:r>
            <a:r>
              <a:rPr sz="6392" spc="-260" dirty="0">
                <a:solidFill>
                  <a:srgbClr val="F6751F"/>
                </a:solidFill>
              </a:rPr>
              <a:t> </a:t>
            </a:r>
            <a:r>
              <a:rPr sz="6392" spc="-233" dirty="0">
                <a:solidFill>
                  <a:srgbClr val="F6751F"/>
                </a:solidFill>
              </a:rPr>
              <a:t>MEDIA.</a:t>
            </a:r>
            <a:endParaRPr sz="6392"/>
          </a:p>
        </p:txBody>
      </p:sp>
    </p:spTree>
    <p:extLst>
      <p:ext uri="{BB962C8B-B14F-4D97-AF65-F5344CB8AC3E}">
        <p14:creationId xmlns:p14="http://schemas.microsoft.com/office/powerpoint/2010/main" val="1861305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8525" y="2095539"/>
            <a:ext cx="8260043" cy="20960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0329" indent="-693416">
              <a:buClr>
                <a:srgbClr val="F7761F"/>
              </a:buClr>
              <a:buChar char="•"/>
              <a:tabLst>
                <a:tab pos="710329" algn="l"/>
              </a:tabLst>
            </a:pPr>
            <a:r>
              <a:rPr sz="2664" spc="-93" dirty="0">
                <a:latin typeface="Arial"/>
                <a:cs typeface="Arial"/>
              </a:rPr>
              <a:t>Clearly  </a:t>
            </a:r>
            <a:r>
              <a:rPr sz="2664" spc="-47" dirty="0">
                <a:latin typeface="Arial"/>
                <a:cs typeface="Arial"/>
              </a:rPr>
              <a:t>communicates </a:t>
            </a:r>
            <a:r>
              <a:rPr sz="2664" spc="-53" dirty="0">
                <a:latin typeface="Arial"/>
                <a:cs typeface="Arial"/>
              </a:rPr>
              <a:t>company’s brand </a:t>
            </a:r>
            <a:r>
              <a:rPr sz="2664" spc="-47" dirty="0">
                <a:latin typeface="Arial"/>
                <a:cs typeface="Arial"/>
              </a:rPr>
              <a:t>and</a:t>
            </a:r>
            <a:r>
              <a:rPr sz="2664" spc="-253" dirty="0">
                <a:latin typeface="Arial"/>
                <a:cs typeface="Arial"/>
              </a:rPr>
              <a:t> </a:t>
            </a:r>
            <a:r>
              <a:rPr sz="2664" spc="-80" dirty="0">
                <a:latin typeface="Arial"/>
                <a:cs typeface="Arial"/>
              </a:rPr>
              <a:t>values.</a:t>
            </a:r>
            <a:endParaRPr sz="2664" dirty="0">
              <a:latin typeface="Arial"/>
              <a:cs typeface="Arial"/>
            </a:endParaRPr>
          </a:p>
          <a:p>
            <a:pPr>
              <a:spcBef>
                <a:spcPts val="53"/>
              </a:spcBef>
              <a:buClr>
                <a:srgbClr val="F7761F"/>
              </a:buClr>
              <a:buFont typeface="Arial"/>
              <a:buChar char="•"/>
            </a:pPr>
            <a:endParaRPr sz="2731" dirty="0">
              <a:latin typeface="Times New Roman"/>
              <a:cs typeface="Times New Roman"/>
            </a:endParaRPr>
          </a:p>
          <a:p>
            <a:pPr marL="710329" indent="-693416">
              <a:buClr>
                <a:srgbClr val="F7761F"/>
              </a:buClr>
              <a:buChar char="•"/>
              <a:tabLst>
                <a:tab pos="710329" algn="l"/>
              </a:tabLst>
            </a:pPr>
            <a:r>
              <a:rPr sz="2664" spc="-53" dirty="0">
                <a:latin typeface="Arial"/>
                <a:cs typeface="Arial"/>
              </a:rPr>
              <a:t>Delivers </a:t>
            </a:r>
            <a:r>
              <a:rPr sz="2664" spc="-33" dirty="0">
                <a:latin typeface="Arial"/>
                <a:cs typeface="Arial"/>
              </a:rPr>
              <a:t>helpful </a:t>
            </a:r>
            <a:r>
              <a:rPr sz="2664" spc="-7" dirty="0">
                <a:latin typeface="Arial"/>
                <a:cs typeface="Arial"/>
              </a:rPr>
              <a:t>content </a:t>
            </a:r>
            <a:r>
              <a:rPr sz="2664" spc="-33" dirty="0">
                <a:latin typeface="Arial"/>
                <a:cs typeface="Arial"/>
              </a:rPr>
              <a:t>that </a:t>
            </a:r>
            <a:r>
              <a:rPr sz="2664" spc="-47" dirty="0">
                <a:latin typeface="Arial"/>
                <a:cs typeface="Arial"/>
              </a:rPr>
              <a:t>add</a:t>
            </a:r>
            <a:r>
              <a:rPr sz="2664" spc="-33" dirty="0">
                <a:latin typeface="Arial"/>
                <a:cs typeface="Arial"/>
              </a:rPr>
              <a:t> </a:t>
            </a:r>
            <a:r>
              <a:rPr sz="2664" spc="-73" dirty="0">
                <a:latin typeface="Arial"/>
                <a:cs typeface="Arial"/>
              </a:rPr>
              <a:t>value.</a:t>
            </a:r>
            <a:endParaRPr sz="2664" dirty="0">
              <a:latin typeface="Arial"/>
              <a:cs typeface="Arial"/>
            </a:endParaRPr>
          </a:p>
          <a:p>
            <a:pPr>
              <a:spcBef>
                <a:spcPts val="53"/>
              </a:spcBef>
              <a:buClr>
                <a:srgbClr val="F7761F"/>
              </a:buClr>
              <a:buFont typeface="Arial"/>
              <a:buChar char="•"/>
            </a:pPr>
            <a:endParaRPr sz="2731" dirty="0">
              <a:latin typeface="Times New Roman"/>
              <a:cs typeface="Times New Roman"/>
            </a:endParaRPr>
          </a:p>
          <a:p>
            <a:pPr marL="710329" indent="-693416">
              <a:buClr>
                <a:srgbClr val="F7761F"/>
              </a:buClr>
              <a:buChar char="•"/>
              <a:tabLst>
                <a:tab pos="710329" algn="l"/>
              </a:tabLst>
            </a:pPr>
            <a:r>
              <a:rPr sz="2664" spc="-80" dirty="0">
                <a:latin typeface="Arial"/>
                <a:cs typeface="Arial"/>
              </a:rPr>
              <a:t>Provides </a:t>
            </a:r>
            <a:r>
              <a:rPr sz="2664" spc="-47" dirty="0">
                <a:latin typeface="Arial"/>
                <a:cs typeface="Arial"/>
              </a:rPr>
              <a:t>relevant </a:t>
            </a:r>
            <a:r>
              <a:rPr sz="2664" spc="-7" dirty="0">
                <a:latin typeface="Arial"/>
                <a:cs typeface="Arial"/>
              </a:rPr>
              <a:t>content </a:t>
            </a:r>
            <a:r>
              <a:rPr sz="2664" spc="-47" dirty="0">
                <a:latin typeface="Arial"/>
                <a:cs typeface="Arial"/>
              </a:rPr>
              <a:t>for </a:t>
            </a:r>
            <a:r>
              <a:rPr sz="2664" spc="-60" dirty="0">
                <a:latin typeface="Arial"/>
                <a:cs typeface="Arial"/>
              </a:rPr>
              <a:t>each</a:t>
            </a:r>
            <a:r>
              <a:rPr sz="2664" spc="387" dirty="0">
                <a:latin typeface="Arial"/>
                <a:cs typeface="Arial"/>
              </a:rPr>
              <a:t> </a:t>
            </a:r>
            <a:r>
              <a:rPr sz="2664" spc="-73" dirty="0">
                <a:latin typeface="Arial"/>
                <a:cs typeface="Arial"/>
              </a:rPr>
              <a:t>platform.</a:t>
            </a:r>
            <a:endParaRPr sz="2664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6756" y="656804"/>
            <a:ext cx="8781792" cy="10211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6913" marR="6765">
              <a:lnSpc>
                <a:spcPct val="78700"/>
              </a:lnSpc>
            </a:pPr>
            <a:r>
              <a:rPr spc="-240" dirty="0"/>
              <a:t>A </a:t>
            </a:r>
            <a:r>
              <a:rPr spc="-353" dirty="0"/>
              <a:t>REMARKABLE </a:t>
            </a:r>
            <a:r>
              <a:rPr spc="-233" dirty="0"/>
              <a:t>SOCIAL </a:t>
            </a:r>
            <a:r>
              <a:rPr spc="-160" dirty="0"/>
              <a:t>MEDIA  </a:t>
            </a:r>
            <a:r>
              <a:rPr spc="-127" dirty="0"/>
              <a:t>CONTENT</a:t>
            </a:r>
            <a:r>
              <a:rPr spc="-453" dirty="0"/>
              <a:t> </a:t>
            </a:r>
            <a:r>
              <a:rPr spc="-280" dirty="0"/>
              <a:t>PLAN:</a:t>
            </a:r>
          </a:p>
        </p:txBody>
      </p:sp>
    </p:spTree>
    <p:extLst>
      <p:ext uri="{BB962C8B-B14F-4D97-AF65-F5344CB8AC3E}">
        <p14:creationId xmlns:p14="http://schemas.microsoft.com/office/powerpoint/2010/main" val="15355910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18" y="1"/>
            <a:ext cx="12176967" cy="68495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3" name="object 3"/>
          <p:cNvSpPr txBox="1"/>
          <p:nvPr/>
        </p:nvSpPr>
        <p:spPr>
          <a:xfrm>
            <a:off x="1650235" y="1933981"/>
            <a:ext cx="8734437" cy="28084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13">
              <a:lnSpc>
                <a:spcPts val="18644"/>
              </a:lnSpc>
            </a:pPr>
            <a:r>
              <a:rPr sz="15981" b="1" spc="-393" dirty="0">
                <a:solidFill>
                  <a:srgbClr val="F27926"/>
                </a:solidFill>
                <a:latin typeface="Arial"/>
                <a:cs typeface="Arial"/>
              </a:rPr>
              <a:t>94%</a:t>
            </a:r>
            <a:endParaRPr sz="15981">
              <a:latin typeface="Arial"/>
              <a:cs typeface="Arial"/>
            </a:endParaRPr>
          </a:p>
          <a:p>
            <a:pPr marL="16913">
              <a:lnSpc>
                <a:spcPts val="3303"/>
              </a:lnSpc>
            </a:pPr>
            <a:r>
              <a:rPr sz="3196" spc="-7" dirty="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sz="3196" spc="-17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spc="-33" dirty="0">
                <a:solidFill>
                  <a:srgbClr val="FFFFFF"/>
                </a:solidFill>
                <a:latin typeface="Arial"/>
                <a:cs typeface="Arial"/>
              </a:rPr>
              <a:t>views</a:t>
            </a:r>
            <a:r>
              <a:rPr sz="3196" spc="-9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spc="-33" dirty="0">
                <a:solidFill>
                  <a:srgbClr val="FFFFFF"/>
                </a:solidFill>
                <a:latin typeface="Arial"/>
                <a:cs typeface="Arial"/>
              </a:rPr>
              <a:t>than</a:t>
            </a:r>
            <a:r>
              <a:rPr sz="3196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spc="13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3196" spc="-17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spc="-13" dirty="0">
                <a:solidFill>
                  <a:srgbClr val="FFFFFF"/>
                </a:solidFill>
                <a:latin typeface="Arial"/>
                <a:cs typeface="Arial"/>
              </a:rPr>
              <a:t>without</a:t>
            </a:r>
            <a:r>
              <a:rPr sz="3196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dirty="0">
                <a:solidFill>
                  <a:srgbClr val="FFFFFF"/>
                </a:solidFill>
                <a:latin typeface="Arial"/>
                <a:cs typeface="Arial"/>
              </a:rPr>
              <a:t>relevant</a:t>
            </a:r>
            <a:r>
              <a:rPr sz="3196" spc="-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spc="-60" dirty="0">
                <a:solidFill>
                  <a:srgbClr val="FFFFFF"/>
                </a:solidFill>
                <a:latin typeface="Arial"/>
                <a:cs typeface="Arial"/>
              </a:rPr>
              <a:t>images.</a:t>
            </a:r>
            <a:endParaRPr sz="3196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11382" y="6635436"/>
            <a:ext cx="1345385" cy="1229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13"/>
            <a:r>
              <a:rPr sz="799" spc="-60" dirty="0">
                <a:solidFill>
                  <a:srgbClr val="FFFFFF"/>
                </a:solidFill>
                <a:latin typeface="Arial"/>
                <a:cs typeface="Arial"/>
              </a:rPr>
              <a:t>SOURCE: </a:t>
            </a:r>
            <a:r>
              <a:rPr sz="799" spc="-87" dirty="0">
                <a:solidFill>
                  <a:srgbClr val="FFFFFF"/>
                </a:solidFill>
                <a:latin typeface="Arial"/>
                <a:cs typeface="Arial"/>
              </a:rPr>
              <a:t>KISSMETRICS,  </a:t>
            </a:r>
            <a:r>
              <a:rPr sz="799" spc="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99" spc="-33" dirty="0">
                <a:solidFill>
                  <a:srgbClr val="FFFFFF"/>
                </a:solidFill>
                <a:latin typeface="Arial"/>
                <a:cs typeface="Arial"/>
              </a:rPr>
              <a:t>2016</a:t>
            </a:r>
            <a:endParaRPr sz="799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50233" y="1802786"/>
            <a:ext cx="6024216" cy="491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13"/>
            <a:r>
              <a:rPr sz="3196" spc="-13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3196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spc="-27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3196" spc="-1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dirty="0">
                <a:solidFill>
                  <a:srgbClr val="FFFFFF"/>
                </a:solidFill>
                <a:latin typeface="Arial"/>
                <a:cs typeface="Arial"/>
              </a:rPr>
              <a:t>relevant</a:t>
            </a:r>
            <a:r>
              <a:rPr sz="3196" spc="-3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spc="-33" dirty="0">
                <a:solidFill>
                  <a:srgbClr val="FFFFFF"/>
                </a:solidFill>
                <a:latin typeface="Arial"/>
                <a:cs typeface="Arial"/>
              </a:rPr>
              <a:t>images</a:t>
            </a:r>
            <a:r>
              <a:rPr sz="3196" spc="-2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96" spc="20" dirty="0">
                <a:solidFill>
                  <a:srgbClr val="FFFFFF"/>
                </a:solidFill>
                <a:latin typeface="Arial"/>
                <a:cs typeface="Arial"/>
              </a:rPr>
              <a:t>gets</a:t>
            </a:r>
            <a:endParaRPr sz="3196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36707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9315" y="242605"/>
            <a:ext cx="11247427" cy="65569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90267"/>
            <a:r>
              <a:rPr sz="3200" spc="-87" dirty="0">
                <a:solidFill>
                  <a:schemeClr val="tx1"/>
                </a:solidFill>
              </a:rPr>
              <a:t>Use </a:t>
            </a:r>
            <a:r>
              <a:rPr sz="3200" spc="-133" dirty="0">
                <a:solidFill>
                  <a:srgbClr val="EA7C23"/>
                </a:solidFill>
              </a:rPr>
              <a:t>clear </a:t>
            </a:r>
            <a:r>
              <a:rPr sz="3200" spc="-147" dirty="0">
                <a:solidFill>
                  <a:srgbClr val="EA7C23"/>
                </a:solidFill>
              </a:rPr>
              <a:t>images </a:t>
            </a:r>
            <a:r>
              <a:rPr sz="3200" spc="-60" dirty="0">
                <a:solidFill>
                  <a:schemeClr val="tx1"/>
                </a:solidFill>
              </a:rPr>
              <a:t>that </a:t>
            </a:r>
            <a:r>
              <a:rPr sz="3200" spc="-53" dirty="0">
                <a:solidFill>
                  <a:schemeClr val="tx1"/>
                </a:solidFill>
              </a:rPr>
              <a:t>are </a:t>
            </a:r>
            <a:r>
              <a:rPr sz="3200" spc="-80" dirty="0">
                <a:solidFill>
                  <a:schemeClr val="tx1"/>
                </a:solidFill>
              </a:rPr>
              <a:t>easy </a:t>
            </a:r>
            <a:r>
              <a:rPr sz="3200" spc="33" dirty="0">
                <a:solidFill>
                  <a:schemeClr val="tx1"/>
                </a:solidFill>
              </a:rPr>
              <a:t>to</a:t>
            </a:r>
            <a:r>
              <a:rPr sz="3200" spc="-380" dirty="0">
                <a:solidFill>
                  <a:schemeClr val="tx1"/>
                </a:solidFill>
              </a:rPr>
              <a:t> </a:t>
            </a:r>
            <a:r>
              <a:rPr sz="3200" spc="-73" dirty="0">
                <a:solidFill>
                  <a:schemeClr val="tx1"/>
                </a:solidFill>
              </a:rPr>
              <a:t>distinguish</a:t>
            </a:r>
            <a:r>
              <a:rPr sz="4261" spc="-73" dirty="0">
                <a:solidFill>
                  <a:schemeClr val="tx1"/>
                </a:solidFill>
              </a:rPr>
              <a:t>.</a:t>
            </a:r>
            <a:endParaRPr sz="4261" dirty="0">
              <a:solidFill>
                <a:schemeClr val="tx1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6535724" y="1166961"/>
            <a:ext cx="4397237" cy="56825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4" name="object 4"/>
          <p:cNvSpPr/>
          <p:nvPr/>
        </p:nvSpPr>
        <p:spPr>
          <a:xfrm>
            <a:off x="819315" y="1166961"/>
            <a:ext cx="4464888" cy="56825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</p:spTree>
    <p:extLst>
      <p:ext uri="{BB962C8B-B14F-4D97-AF65-F5344CB8AC3E}">
        <p14:creationId xmlns:p14="http://schemas.microsoft.com/office/powerpoint/2010/main" val="544202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6100" y="1804077"/>
            <a:ext cx="9958493" cy="297517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6933">
              <a:lnSpc>
                <a:spcPts val="9593"/>
              </a:lnSpc>
            </a:pPr>
            <a:r>
              <a:rPr sz="8000" spc="-493" dirty="0">
                <a:solidFill>
                  <a:srgbClr val="F6751F"/>
                </a:solidFill>
              </a:rPr>
              <a:t>LEAD</a:t>
            </a:r>
            <a:r>
              <a:rPr sz="8000" spc="-247" dirty="0">
                <a:solidFill>
                  <a:srgbClr val="F6751F"/>
                </a:solidFill>
              </a:rPr>
              <a:t> </a:t>
            </a:r>
            <a:r>
              <a:rPr sz="8000" spc="-280" dirty="0">
                <a:solidFill>
                  <a:srgbClr val="F6751F"/>
                </a:solidFill>
              </a:rPr>
              <a:t>NURTURING</a:t>
            </a:r>
            <a:endParaRPr sz="8000"/>
          </a:p>
          <a:p>
            <a:pPr marL="16933" marR="6773">
              <a:lnSpc>
                <a:spcPts val="4480"/>
              </a:lnSpc>
              <a:spcBef>
                <a:spcPts val="140"/>
              </a:spcBef>
            </a:pPr>
            <a:r>
              <a:rPr sz="3733" spc="-73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3733" spc="-40" dirty="0">
                <a:solidFill>
                  <a:srgbClr val="FFFFFF"/>
                </a:solidFill>
                <a:latin typeface="Arial"/>
                <a:cs typeface="Arial"/>
              </a:rPr>
              <a:t>process </a:t>
            </a:r>
            <a:r>
              <a:rPr sz="3733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3733" spc="-13" dirty="0">
                <a:solidFill>
                  <a:srgbClr val="FFFFFF"/>
                </a:solidFill>
                <a:latin typeface="Arial"/>
                <a:cs typeface="Arial"/>
              </a:rPr>
              <a:t>building </a:t>
            </a:r>
            <a:r>
              <a:rPr sz="3733" spc="-47" dirty="0">
                <a:solidFill>
                  <a:srgbClr val="FFFFFF"/>
                </a:solidFill>
                <a:latin typeface="Arial"/>
                <a:cs typeface="Arial"/>
              </a:rPr>
              <a:t>relationships </a:t>
            </a:r>
            <a:r>
              <a:rPr sz="3733" spc="-33" dirty="0">
                <a:solidFill>
                  <a:srgbClr val="FFFFFF"/>
                </a:solidFill>
                <a:latin typeface="Arial"/>
                <a:cs typeface="Arial"/>
              </a:rPr>
              <a:t>with  prospects with </a:t>
            </a:r>
            <a:r>
              <a:rPr sz="3733" spc="-13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3733" spc="-20" dirty="0">
                <a:solidFill>
                  <a:srgbClr val="FFFFFF"/>
                </a:solidFill>
                <a:latin typeface="Arial"/>
                <a:cs typeface="Arial"/>
              </a:rPr>
              <a:t>goal </a:t>
            </a:r>
            <a:r>
              <a:rPr sz="3733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3733" spc="-40" dirty="0">
                <a:solidFill>
                  <a:srgbClr val="FFFFFF"/>
                </a:solidFill>
                <a:latin typeface="Arial"/>
                <a:cs typeface="Arial"/>
              </a:rPr>
              <a:t>earning </a:t>
            </a:r>
            <a:r>
              <a:rPr sz="3733" spc="-27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3733" spc="-26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33" spc="-67" dirty="0">
                <a:solidFill>
                  <a:srgbClr val="FFFFFF"/>
                </a:solidFill>
                <a:latin typeface="Arial"/>
                <a:cs typeface="Arial"/>
              </a:rPr>
              <a:t>business  </a:t>
            </a:r>
            <a:r>
              <a:rPr sz="3733" spc="-27" dirty="0">
                <a:solidFill>
                  <a:srgbClr val="FFFFFF"/>
                </a:solidFill>
                <a:latin typeface="Arial"/>
                <a:cs typeface="Arial"/>
              </a:rPr>
              <a:t>when </a:t>
            </a:r>
            <a:r>
              <a:rPr sz="3733" spc="-33" dirty="0">
                <a:solidFill>
                  <a:srgbClr val="FFFFFF"/>
                </a:solidFill>
                <a:latin typeface="Arial"/>
                <a:cs typeface="Arial"/>
              </a:rPr>
              <a:t>they </a:t>
            </a:r>
            <a:r>
              <a:rPr sz="3733" spc="-53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3733" spc="-2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33" spc="-67" dirty="0">
                <a:solidFill>
                  <a:srgbClr val="FFFFFF"/>
                </a:solidFill>
                <a:latin typeface="Arial"/>
                <a:cs typeface="Arial"/>
              </a:rPr>
              <a:t>ready.</a:t>
            </a:r>
            <a:endParaRPr sz="3733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64020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72574" y="1632543"/>
            <a:ext cx="3798993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16000" b="1" spc="-793" dirty="0">
                <a:solidFill>
                  <a:srgbClr val="F17925"/>
                </a:solidFill>
                <a:latin typeface="Arial"/>
                <a:cs typeface="Arial"/>
              </a:rPr>
              <a:t>73%</a:t>
            </a:r>
            <a:endParaRPr sz="16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72574" y="3931073"/>
            <a:ext cx="6405033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3200" spc="-47" dirty="0">
                <a:latin typeface="Arial"/>
                <a:cs typeface="Arial"/>
              </a:rPr>
              <a:t>Of </a:t>
            </a:r>
            <a:r>
              <a:rPr sz="3200" spc="-60" dirty="0">
                <a:latin typeface="Arial"/>
                <a:cs typeface="Arial"/>
              </a:rPr>
              <a:t>all </a:t>
            </a:r>
            <a:r>
              <a:rPr sz="3200" spc="-87" dirty="0">
                <a:latin typeface="Arial"/>
                <a:cs typeface="Arial"/>
              </a:rPr>
              <a:t>B2B </a:t>
            </a:r>
            <a:r>
              <a:rPr sz="3200" spc="-47" dirty="0">
                <a:latin typeface="Arial"/>
                <a:cs typeface="Arial"/>
              </a:rPr>
              <a:t>leads are </a:t>
            </a:r>
            <a:r>
              <a:rPr sz="3200" spc="-7" dirty="0">
                <a:latin typeface="Arial"/>
                <a:cs typeface="Arial"/>
              </a:rPr>
              <a:t>not</a:t>
            </a:r>
            <a:r>
              <a:rPr sz="3200" spc="-33" dirty="0">
                <a:latin typeface="Arial"/>
                <a:cs typeface="Arial"/>
              </a:rPr>
              <a:t> </a:t>
            </a:r>
            <a:r>
              <a:rPr sz="3200" spc="-73" dirty="0">
                <a:latin typeface="Arial"/>
                <a:cs typeface="Arial"/>
              </a:rPr>
              <a:t>sales-ready.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68222" y="6529222"/>
            <a:ext cx="2010833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800" spc="-60" dirty="0">
                <a:solidFill>
                  <a:srgbClr val="FFFFFF"/>
                </a:solidFill>
                <a:latin typeface="Arial"/>
                <a:cs typeface="Arial"/>
              </a:rPr>
              <a:t>SOURCE: </a:t>
            </a:r>
            <a:r>
              <a:rPr sz="800" spc="-47" dirty="0">
                <a:solidFill>
                  <a:srgbClr val="FFFFFF"/>
                </a:solidFill>
                <a:latin typeface="Arial"/>
                <a:cs typeface="Arial"/>
              </a:rPr>
              <a:t>HUBSPOT </a:t>
            </a:r>
            <a:r>
              <a:rPr sz="800" spc="-27" dirty="0">
                <a:solidFill>
                  <a:srgbClr val="FFFFFF"/>
                </a:solidFill>
                <a:latin typeface="Arial"/>
                <a:cs typeface="Arial"/>
              </a:rPr>
              <a:t>ANNUAL </a:t>
            </a:r>
            <a:r>
              <a:rPr sz="800" spc="-73" dirty="0">
                <a:solidFill>
                  <a:srgbClr val="FFFFFF"/>
                </a:solidFill>
                <a:latin typeface="Arial"/>
                <a:cs typeface="Arial"/>
              </a:rPr>
              <a:t>REPORT,</a:t>
            </a:r>
            <a:r>
              <a:rPr sz="800" spc="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33" dirty="0">
                <a:solidFill>
                  <a:srgbClr val="FFFFFF"/>
                </a:solidFill>
                <a:latin typeface="Arial"/>
                <a:cs typeface="Arial"/>
              </a:rPr>
              <a:t>2015</a:t>
            </a:r>
            <a:endParaRPr sz="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4099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40960" y="5896863"/>
            <a:ext cx="1910080" cy="764540"/>
          </a:xfrm>
          <a:custGeom>
            <a:avLst/>
            <a:gdLst/>
            <a:ahLst/>
            <a:cxnLst/>
            <a:rect l="l" t="t" r="r" b="b"/>
            <a:pathLst>
              <a:path w="1432560" h="573404">
                <a:moveTo>
                  <a:pt x="1432559" y="0"/>
                </a:moveTo>
                <a:lnTo>
                  <a:pt x="0" y="0"/>
                </a:lnTo>
                <a:lnTo>
                  <a:pt x="3444" y="48462"/>
                </a:lnTo>
                <a:lnTo>
                  <a:pt x="6571" y="97086"/>
                </a:lnTo>
                <a:lnTo>
                  <a:pt x="9379" y="145869"/>
                </a:lnTo>
                <a:lnTo>
                  <a:pt x="11865" y="194809"/>
                </a:lnTo>
                <a:lnTo>
                  <a:pt x="14027" y="243903"/>
                </a:lnTo>
                <a:lnTo>
                  <a:pt x="15862" y="293147"/>
                </a:lnTo>
                <a:lnTo>
                  <a:pt x="17369" y="342539"/>
                </a:lnTo>
                <a:lnTo>
                  <a:pt x="18546" y="392076"/>
                </a:lnTo>
                <a:lnTo>
                  <a:pt x="19388" y="441755"/>
                </a:lnTo>
                <a:lnTo>
                  <a:pt x="19896" y="491573"/>
                </a:lnTo>
                <a:lnTo>
                  <a:pt x="19938" y="573023"/>
                </a:lnTo>
                <a:lnTo>
                  <a:pt x="1412620" y="573023"/>
                </a:lnTo>
                <a:lnTo>
                  <a:pt x="1412406" y="549415"/>
                </a:lnTo>
                <a:lnTo>
                  <a:pt x="1412366" y="541527"/>
                </a:lnTo>
                <a:lnTo>
                  <a:pt x="1412539" y="491573"/>
                </a:lnTo>
                <a:lnTo>
                  <a:pt x="1413055" y="441755"/>
                </a:lnTo>
                <a:lnTo>
                  <a:pt x="1413910" y="392076"/>
                </a:lnTo>
                <a:lnTo>
                  <a:pt x="1415101" y="342539"/>
                </a:lnTo>
                <a:lnTo>
                  <a:pt x="1416624" y="293147"/>
                </a:lnTo>
                <a:lnTo>
                  <a:pt x="1418477" y="243903"/>
                </a:lnTo>
                <a:lnTo>
                  <a:pt x="1420656" y="194809"/>
                </a:lnTo>
                <a:lnTo>
                  <a:pt x="1423157" y="145869"/>
                </a:lnTo>
                <a:lnTo>
                  <a:pt x="1425977" y="97086"/>
                </a:lnTo>
                <a:lnTo>
                  <a:pt x="1429112" y="48462"/>
                </a:lnTo>
                <a:lnTo>
                  <a:pt x="1432559" y="0"/>
                </a:lnTo>
                <a:close/>
              </a:path>
            </a:pathLst>
          </a:custGeom>
          <a:solidFill>
            <a:srgbClr val="FF350D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229352" y="5998463"/>
            <a:ext cx="173736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algn="ctr"/>
            <a:r>
              <a:rPr lang="en-US" sz="3200" spc="-60" dirty="0" smtClean="0">
                <a:solidFill>
                  <a:srgbClr val="303030"/>
                </a:solidFill>
                <a:latin typeface="Arial"/>
                <a:cs typeface="Arial"/>
              </a:rPr>
              <a:t>Member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89808" y="1495551"/>
            <a:ext cx="5612553" cy="790787"/>
          </a:xfrm>
          <a:custGeom>
            <a:avLst/>
            <a:gdLst/>
            <a:ahLst/>
            <a:cxnLst/>
            <a:rect l="l" t="t" r="r" b="b"/>
            <a:pathLst>
              <a:path w="4209415" h="593089">
                <a:moveTo>
                  <a:pt x="4209288" y="0"/>
                </a:moveTo>
                <a:lnTo>
                  <a:pt x="0" y="0"/>
                </a:lnTo>
                <a:lnTo>
                  <a:pt x="1016" y="4063"/>
                </a:lnTo>
                <a:lnTo>
                  <a:pt x="36004" y="34759"/>
                </a:lnTo>
                <a:lnTo>
                  <a:pt x="70673" y="66310"/>
                </a:lnTo>
                <a:lnTo>
                  <a:pt x="105016" y="98706"/>
                </a:lnTo>
                <a:lnTo>
                  <a:pt x="139029" y="131939"/>
                </a:lnTo>
                <a:lnTo>
                  <a:pt x="172707" y="166000"/>
                </a:lnTo>
                <a:lnTo>
                  <a:pt x="206046" y="200881"/>
                </a:lnTo>
                <a:lnTo>
                  <a:pt x="239040" y="236572"/>
                </a:lnTo>
                <a:lnTo>
                  <a:pt x="271684" y="273065"/>
                </a:lnTo>
                <a:lnTo>
                  <a:pt x="303975" y="310352"/>
                </a:lnTo>
                <a:lnTo>
                  <a:pt x="335906" y="348423"/>
                </a:lnTo>
                <a:lnTo>
                  <a:pt x="367474" y="387270"/>
                </a:lnTo>
                <a:lnTo>
                  <a:pt x="398672" y="426884"/>
                </a:lnTo>
                <a:lnTo>
                  <a:pt x="429498" y="467256"/>
                </a:lnTo>
                <a:lnTo>
                  <a:pt x="459944" y="508378"/>
                </a:lnTo>
                <a:lnTo>
                  <a:pt x="490008" y="550241"/>
                </a:lnTo>
                <a:lnTo>
                  <a:pt x="519683" y="592836"/>
                </a:lnTo>
                <a:lnTo>
                  <a:pt x="3685794" y="592836"/>
                </a:lnTo>
                <a:lnTo>
                  <a:pt x="3715755" y="549869"/>
                </a:lnTo>
                <a:lnTo>
                  <a:pt x="3746105" y="507651"/>
                </a:lnTo>
                <a:lnTo>
                  <a:pt x="3776838" y="466192"/>
                </a:lnTo>
                <a:lnTo>
                  <a:pt x="3807952" y="425499"/>
                </a:lnTo>
                <a:lnTo>
                  <a:pt x="3839440" y="385581"/>
                </a:lnTo>
                <a:lnTo>
                  <a:pt x="3871299" y="346445"/>
                </a:lnTo>
                <a:lnTo>
                  <a:pt x="3903524" y="308101"/>
                </a:lnTo>
                <a:lnTo>
                  <a:pt x="3936111" y="270557"/>
                </a:lnTo>
                <a:lnTo>
                  <a:pt x="3969054" y="233821"/>
                </a:lnTo>
                <a:lnTo>
                  <a:pt x="4002351" y="197901"/>
                </a:lnTo>
                <a:lnTo>
                  <a:pt x="4035996" y="162807"/>
                </a:lnTo>
                <a:lnTo>
                  <a:pt x="4069984" y="128545"/>
                </a:lnTo>
                <a:lnTo>
                  <a:pt x="4104312" y="95126"/>
                </a:lnTo>
                <a:lnTo>
                  <a:pt x="4138975" y="62556"/>
                </a:lnTo>
                <a:lnTo>
                  <a:pt x="4173968" y="30844"/>
                </a:lnTo>
                <a:lnTo>
                  <a:pt x="42092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 txBox="1"/>
          <p:nvPr/>
        </p:nvSpPr>
        <p:spPr>
          <a:xfrm>
            <a:off x="4699001" y="1609345"/>
            <a:ext cx="2794847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algn="ctr"/>
            <a:r>
              <a:rPr sz="3200" spc="-47" dirty="0">
                <a:solidFill>
                  <a:schemeClr val="bg1"/>
                </a:solidFill>
                <a:latin typeface="Arial"/>
                <a:cs typeface="Arial"/>
              </a:rPr>
              <a:t>Prospect/Visitor</a:t>
            </a:r>
            <a:endParaRPr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27168" y="5012944"/>
            <a:ext cx="2130213" cy="790787"/>
          </a:xfrm>
          <a:custGeom>
            <a:avLst/>
            <a:gdLst/>
            <a:ahLst/>
            <a:cxnLst/>
            <a:rect l="l" t="t" r="r" b="b"/>
            <a:pathLst>
              <a:path w="1597660" h="593089">
                <a:moveTo>
                  <a:pt x="1597152" y="0"/>
                </a:moveTo>
                <a:lnTo>
                  <a:pt x="0" y="0"/>
                </a:lnTo>
                <a:lnTo>
                  <a:pt x="8217" y="48221"/>
                </a:lnTo>
                <a:lnTo>
                  <a:pt x="16105" y="96669"/>
                </a:lnTo>
                <a:lnTo>
                  <a:pt x="23661" y="145338"/>
                </a:lnTo>
                <a:lnTo>
                  <a:pt x="30884" y="194228"/>
                </a:lnTo>
                <a:lnTo>
                  <a:pt x="37772" y="243333"/>
                </a:lnTo>
                <a:lnTo>
                  <a:pt x="44323" y="292650"/>
                </a:lnTo>
                <a:lnTo>
                  <a:pt x="50535" y="342177"/>
                </a:lnTo>
                <a:lnTo>
                  <a:pt x="56406" y="391910"/>
                </a:lnTo>
                <a:lnTo>
                  <a:pt x="61936" y="441846"/>
                </a:lnTo>
                <a:lnTo>
                  <a:pt x="67121" y="491981"/>
                </a:lnTo>
                <a:lnTo>
                  <a:pt x="71961" y="542312"/>
                </a:lnTo>
                <a:lnTo>
                  <a:pt x="76453" y="592835"/>
                </a:lnTo>
                <a:lnTo>
                  <a:pt x="1520698" y="592835"/>
                </a:lnTo>
                <a:lnTo>
                  <a:pt x="1525190" y="542312"/>
                </a:lnTo>
                <a:lnTo>
                  <a:pt x="1530030" y="491981"/>
                </a:lnTo>
                <a:lnTo>
                  <a:pt x="1535215" y="441846"/>
                </a:lnTo>
                <a:lnTo>
                  <a:pt x="1540745" y="391910"/>
                </a:lnTo>
                <a:lnTo>
                  <a:pt x="1546616" y="342177"/>
                </a:lnTo>
                <a:lnTo>
                  <a:pt x="1552829" y="292650"/>
                </a:lnTo>
                <a:lnTo>
                  <a:pt x="1559379" y="243333"/>
                </a:lnTo>
                <a:lnTo>
                  <a:pt x="1566267" y="194228"/>
                </a:lnTo>
                <a:lnTo>
                  <a:pt x="1573490" y="145338"/>
                </a:lnTo>
                <a:lnTo>
                  <a:pt x="1581046" y="96669"/>
                </a:lnTo>
                <a:lnTo>
                  <a:pt x="1588934" y="48221"/>
                </a:lnTo>
                <a:lnTo>
                  <a:pt x="1597152" y="0"/>
                </a:lnTo>
                <a:close/>
              </a:path>
            </a:pathLst>
          </a:custGeom>
          <a:solidFill>
            <a:srgbClr val="FF350D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7"/>
          <p:cNvSpPr/>
          <p:nvPr/>
        </p:nvSpPr>
        <p:spPr>
          <a:xfrm>
            <a:off x="4517137" y="3255264"/>
            <a:ext cx="3162300" cy="789093"/>
          </a:xfrm>
          <a:custGeom>
            <a:avLst/>
            <a:gdLst/>
            <a:ahLst/>
            <a:cxnLst/>
            <a:rect l="l" t="t" r="r" b="b"/>
            <a:pathLst>
              <a:path w="2371725" h="591819">
                <a:moveTo>
                  <a:pt x="2371344" y="0"/>
                </a:moveTo>
                <a:lnTo>
                  <a:pt x="0" y="0"/>
                </a:lnTo>
                <a:lnTo>
                  <a:pt x="20102" y="46843"/>
                </a:lnTo>
                <a:lnTo>
                  <a:pt x="39830" y="94151"/>
                </a:lnTo>
                <a:lnTo>
                  <a:pt x="59181" y="141916"/>
                </a:lnTo>
                <a:lnTo>
                  <a:pt x="78152" y="190133"/>
                </a:lnTo>
                <a:lnTo>
                  <a:pt x="96737" y="238794"/>
                </a:lnTo>
                <a:lnTo>
                  <a:pt x="114935" y="287893"/>
                </a:lnTo>
                <a:lnTo>
                  <a:pt x="132740" y="337423"/>
                </a:lnTo>
                <a:lnTo>
                  <a:pt x="150151" y="387378"/>
                </a:lnTo>
                <a:lnTo>
                  <a:pt x="167163" y="437751"/>
                </a:lnTo>
                <a:lnTo>
                  <a:pt x="183773" y="488535"/>
                </a:lnTo>
                <a:lnTo>
                  <a:pt x="199977" y="539724"/>
                </a:lnTo>
                <a:lnTo>
                  <a:pt x="215773" y="591312"/>
                </a:lnTo>
                <a:lnTo>
                  <a:pt x="2155444" y="591312"/>
                </a:lnTo>
                <a:lnTo>
                  <a:pt x="2171270" y="539724"/>
                </a:lnTo>
                <a:lnTo>
                  <a:pt x="2187505" y="488535"/>
                </a:lnTo>
                <a:lnTo>
                  <a:pt x="2204144" y="437751"/>
                </a:lnTo>
                <a:lnTo>
                  <a:pt x="2221182" y="387378"/>
                </a:lnTo>
                <a:lnTo>
                  <a:pt x="2238616" y="337423"/>
                </a:lnTo>
                <a:lnTo>
                  <a:pt x="2256440" y="287893"/>
                </a:lnTo>
                <a:lnTo>
                  <a:pt x="2274651" y="238794"/>
                </a:lnTo>
                <a:lnTo>
                  <a:pt x="2293243" y="190133"/>
                </a:lnTo>
                <a:lnTo>
                  <a:pt x="2312213" y="141916"/>
                </a:lnTo>
                <a:lnTo>
                  <a:pt x="2331556" y="94151"/>
                </a:lnTo>
                <a:lnTo>
                  <a:pt x="2351268" y="46843"/>
                </a:lnTo>
                <a:lnTo>
                  <a:pt x="2371344" y="0"/>
                </a:lnTo>
                <a:close/>
              </a:path>
            </a:pathLst>
          </a:custGeom>
          <a:solidFill>
            <a:srgbClr val="F6751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/>
          <p:nvPr/>
        </p:nvSpPr>
        <p:spPr>
          <a:xfrm>
            <a:off x="4045711" y="2379472"/>
            <a:ext cx="4097020" cy="780627"/>
          </a:xfrm>
          <a:custGeom>
            <a:avLst/>
            <a:gdLst/>
            <a:ahLst/>
            <a:cxnLst/>
            <a:rect l="l" t="t" r="r" b="b"/>
            <a:pathLst>
              <a:path w="3072765" h="585469">
                <a:moveTo>
                  <a:pt x="3072384" y="0"/>
                </a:moveTo>
                <a:lnTo>
                  <a:pt x="0" y="0"/>
                </a:lnTo>
                <a:lnTo>
                  <a:pt x="26784" y="41485"/>
                </a:lnTo>
                <a:lnTo>
                  <a:pt x="53209" y="83581"/>
                </a:lnTo>
                <a:lnTo>
                  <a:pt x="79270" y="126283"/>
                </a:lnTo>
                <a:lnTo>
                  <a:pt x="104965" y="169584"/>
                </a:lnTo>
                <a:lnTo>
                  <a:pt x="130290" y="213477"/>
                </a:lnTo>
                <a:lnTo>
                  <a:pt x="155241" y="257957"/>
                </a:lnTo>
                <a:lnTo>
                  <a:pt x="179816" y="303018"/>
                </a:lnTo>
                <a:lnTo>
                  <a:pt x="204010" y="348652"/>
                </a:lnTo>
                <a:lnTo>
                  <a:pt x="227820" y="394854"/>
                </a:lnTo>
                <a:lnTo>
                  <a:pt x="251242" y="441618"/>
                </a:lnTo>
                <a:lnTo>
                  <a:pt x="274274" y="488937"/>
                </a:lnTo>
                <a:lnTo>
                  <a:pt x="296911" y="536805"/>
                </a:lnTo>
                <a:lnTo>
                  <a:pt x="319151" y="585216"/>
                </a:lnTo>
                <a:lnTo>
                  <a:pt x="2753360" y="585216"/>
                </a:lnTo>
                <a:lnTo>
                  <a:pt x="2775572" y="536805"/>
                </a:lnTo>
                <a:lnTo>
                  <a:pt x="2798186" y="488937"/>
                </a:lnTo>
                <a:lnTo>
                  <a:pt x="2821199" y="441618"/>
                </a:lnTo>
                <a:lnTo>
                  <a:pt x="2844606" y="394854"/>
                </a:lnTo>
                <a:lnTo>
                  <a:pt x="2868403" y="348652"/>
                </a:lnTo>
                <a:lnTo>
                  <a:pt x="2892587" y="303018"/>
                </a:lnTo>
                <a:lnTo>
                  <a:pt x="2917154" y="257957"/>
                </a:lnTo>
                <a:lnTo>
                  <a:pt x="2942100" y="213477"/>
                </a:lnTo>
                <a:lnTo>
                  <a:pt x="2967421" y="169584"/>
                </a:lnTo>
                <a:lnTo>
                  <a:pt x="2993114" y="126283"/>
                </a:lnTo>
                <a:lnTo>
                  <a:pt x="3019175" y="83581"/>
                </a:lnTo>
                <a:lnTo>
                  <a:pt x="3045599" y="41485"/>
                </a:lnTo>
                <a:lnTo>
                  <a:pt x="307238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9"/>
          <p:cNvSpPr/>
          <p:nvPr/>
        </p:nvSpPr>
        <p:spPr>
          <a:xfrm>
            <a:off x="4832095" y="4139184"/>
            <a:ext cx="2532380" cy="780627"/>
          </a:xfrm>
          <a:custGeom>
            <a:avLst/>
            <a:gdLst/>
            <a:ahLst/>
            <a:cxnLst/>
            <a:rect l="l" t="t" r="r" b="b"/>
            <a:pathLst>
              <a:path w="1899285" h="585470">
                <a:moveTo>
                  <a:pt x="1898903" y="0"/>
                </a:moveTo>
                <a:lnTo>
                  <a:pt x="0" y="0"/>
                </a:lnTo>
                <a:lnTo>
                  <a:pt x="13363" y="47145"/>
                </a:lnTo>
                <a:lnTo>
                  <a:pt x="26399" y="94599"/>
                </a:lnTo>
                <a:lnTo>
                  <a:pt x="39104" y="142357"/>
                </a:lnTo>
                <a:lnTo>
                  <a:pt x="51472" y="190415"/>
                </a:lnTo>
                <a:lnTo>
                  <a:pt x="63500" y="238769"/>
                </a:lnTo>
                <a:lnTo>
                  <a:pt x="75184" y="287416"/>
                </a:lnTo>
                <a:lnTo>
                  <a:pt x="86518" y="336352"/>
                </a:lnTo>
                <a:lnTo>
                  <a:pt x="97498" y="385571"/>
                </a:lnTo>
                <a:lnTo>
                  <a:pt x="108120" y="435072"/>
                </a:lnTo>
                <a:lnTo>
                  <a:pt x="118380" y="484848"/>
                </a:lnTo>
                <a:lnTo>
                  <a:pt x="128273" y="534898"/>
                </a:lnTo>
                <a:lnTo>
                  <a:pt x="137794" y="585216"/>
                </a:lnTo>
                <a:lnTo>
                  <a:pt x="1761108" y="585216"/>
                </a:lnTo>
                <a:lnTo>
                  <a:pt x="1770657" y="534898"/>
                </a:lnTo>
                <a:lnTo>
                  <a:pt x="1780567" y="484848"/>
                </a:lnTo>
                <a:lnTo>
                  <a:pt x="1790836" y="435072"/>
                </a:lnTo>
                <a:lnTo>
                  <a:pt x="1801462" y="385572"/>
                </a:lnTo>
                <a:lnTo>
                  <a:pt x="1812440" y="336352"/>
                </a:lnTo>
                <a:lnTo>
                  <a:pt x="1823767" y="287416"/>
                </a:lnTo>
                <a:lnTo>
                  <a:pt x="1835441" y="238769"/>
                </a:lnTo>
                <a:lnTo>
                  <a:pt x="1847459" y="190415"/>
                </a:lnTo>
                <a:lnTo>
                  <a:pt x="1859817" y="142357"/>
                </a:lnTo>
                <a:lnTo>
                  <a:pt x="1872513" y="94599"/>
                </a:lnTo>
                <a:lnTo>
                  <a:pt x="1885543" y="47145"/>
                </a:lnTo>
                <a:lnTo>
                  <a:pt x="1898903" y="0"/>
                </a:lnTo>
                <a:close/>
              </a:path>
            </a:pathLst>
          </a:custGeom>
          <a:solidFill>
            <a:srgbClr val="F6751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10"/>
          <p:cNvSpPr txBox="1"/>
          <p:nvPr/>
        </p:nvSpPr>
        <p:spPr>
          <a:xfrm>
            <a:off x="2417065" y="898990"/>
            <a:ext cx="735668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2400" spc="-20" dirty="0">
                <a:latin typeface="Arial"/>
                <a:cs typeface="Arial"/>
              </a:rPr>
              <a:t>Defining </a:t>
            </a:r>
            <a:r>
              <a:rPr sz="2400" spc="-7" dirty="0">
                <a:latin typeface="Arial"/>
                <a:cs typeface="Arial"/>
              </a:rPr>
              <a:t>the </a:t>
            </a:r>
            <a:r>
              <a:rPr sz="2400" spc="67" dirty="0">
                <a:latin typeface="Arial"/>
                <a:cs typeface="Arial"/>
              </a:rPr>
              <a:t>6 </a:t>
            </a:r>
            <a:r>
              <a:rPr sz="2400" spc="-47" dirty="0">
                <a:latin typeface="Arial"/>
                <a:cs typeface="Arial"/>
              </a:rPr>
              <a:t>stages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7" dirty="0">
                <a:latin typeface="Arial"/>
                <a:cs typeface="Arial"/>
              </a:rPr>
              <a:t>the </a:t>
            </a:r>
            <a:r>
              <a:rPr sz="2400" spc="-27" dirty="0">
                <a:latin typeface="Arial"/>
                <a:cs typeface="Arial"/>
              </a:rPr>
              <a:t>marketing </a:t>
            </a:r>
            <a:r>
              <a:rPr sz="2400" spc="-33" dirty="0">
                <a:latin typeface="Arial"/>
                <a:cs typeface="Arial"/>
              </a:rPr>
              <a:t>and </a:t>
            </a:r>
            <a:r>
              <a:rPr sz="2400" spc="-60" dirty="0">
                <a:latin typeface="Arial"/>
                <a:cs typeface="Arial"/>
              </a:rPr>
              <a:t>sales</a:t>
            </a:r>
            <a:r>
              <a:rPr sz="2400" spc="-360" dirty="0">
                <a:latin typeface="Arial"/>
                <a:cs typeface="Arial"/>
              </a:rPr>
              <a:t> </a:t>
            </a:r>
            <a:r>
              <a:rPr sz="2400" spc="-40" dirty="0">
                <a:latin typeface="Arial"/>
                <a:cs typeface="Arial"/>
              </a:rPr>
              <a:t>funnel.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87565" y="224717"/>
            <a:ext cx="12539631" cy="646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812668"/>
            <a:r>
              <a:rPr spc="-213" dirty="0">
                <a:solidFill>
                  <a:schemeClr val="tx1"/>
                </a:solidFill>
              </a:rPr>
              <a:t>MARKETING </a:t>
            </a:r>
            <a:r>
              <a:rPr spc="-333" dirty="0">
                <a:solidFill>
                  <a:schemeClr val="tx1"/>
                </a:solidFill>
              </a:rPr>
              <a:t>&amp; </a:t>
            </a:r>
            <a:r>
              <a:rPr spc="-320" dirty="0">
                <a:solidFill>
                  <a:schemeClr val="tx1"/>
                </a:solidFill>
              </a:rPr>
              <a:t>SALES</a:t>
            </a:r>
            <a:r>
              <a:rPr spc="160" dirty="0">
                <a:solidFill>
                  <a:schemeClr val="tx1"/>
                </a:solidFill>
              </a:rPr>
              <a:t> </a:t>
            </a:r>
            <a:r>
              <a:rPr spc="-173" dirty="0">
                <a:solidFill>
                  <a:schemeClr val="tx1"/>
                </a:solidFill>
              </a:rPr>
              <a:t>FUNNEL</a:t>
            </a:r>
          </a:p>
        </p:txBody>
      </p:sp>
      <p:sp>
        <p:nvSpPr>
          <p:cNvPr id="12" name="object 12"/>
          <p:cNvSpPr/>
          <p:nvPr/>
        </p:nvSpPr>
        <p:spPr>
          <a:xfrm>
            <a:off x="7851647" y="3245103"/>
            <a:ext cx="737616" cy="17028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3"/>
          <p:cNvSpPr/>
          <p:nvPr/>
        </p:nvSpPr>
        <p:spPr>
          <a:xfrm>
            <a:off x="7907528" y="3292856"/>
            <a:ext cx="607907" cy="1554480"/>
          </a:xfrm>
          <a:custGeom>
            <a:avLst/>
            <a:gdLst/>
            <a:ahLst/>
            <a:cxnLst/>
            <a:rect l="l" t="t" r="r" b="b"/>
            <a:pathLst>
              <a:path w="455929" h="1165860">
                <a:moveTo>
                  <a:pt x="0" y="0"/>
                </a:moveTo>
                <a:lnTo>
                  <a:pt x="52249" y="4660"/>
                </a:lnTo>
                <a:lnTo>
                  <a:pt x="100208" y="17935"/>
                </a:lnTo>
                <a:lnTo>
                  <a:pt x="142511" y="38768"/>
                </a:lnTo>
                <a:lnTo>
                  <a:pt x="177792" y="66102"/>
                </a:lnTo>
                <a:lnTo>
                  <a:pt x="204684" y="98878"/>
                </a:lnTo>
                <a:lnTo>
                  <a:pt x="221821" y="136040"/>
                </a:lnTo>
                <a:lnTo>
                  <a:pt x="227837" y="176530"/>
                </a:lnTo>
                <a:lnTo>
                  <a:pt x="227837" y="406400"/>
                </a:lnTo>
                <a:lnTo>
                  <a:pt x="233854" y="446889"/>
                </a:lnTo>
                <a:lnTo>
                  <a:pt x="250991" y="484051"/>
                </a:lnTo>
                <a:lnTo>
                  <a:pt x="277883" y="516827"/>
                </a:lnTo>
                <a:lnTo>
                  <a:pt x="313164" y="544161"/>
                </a:lnTo>
                <a:lnTo>
                  <a:pt x="355467" y="564994"/>
                </a:lnTo>
                <a:lnTo>
                  <a:pt x="403426" y="578269"/>
                </a:lnTo>
                <a:lnTo>
                  <a:pt x="455675" y="582930"/>
                </a:lnTo>
                <a:lnTo>
                  <a:pt x="403426" y="587590"/>
                </a:lnTo>
                <a:lnTo>
                  <a:pt x="355467" y="600865"/>
                </a:lnTo>
                <a:lnTo>
                  <a:pt x="313164" y="621698"/>
                </a:lnTo>
                <a:lnTo>
                  <a:pt x="277883" y="649032"/>
                </a:lnTo>
                <a:lnTo>
                  <a:pt x="250991" y="681808"/>
                </a:lnTo>
                <a:lnTo>
                  <a:pt x="233854" y="718970"/>
                </a:lnTo>
                <a:lnTo>
                  <a:pt x="227837" y="759459"/>
                </a:lnTo>
                <a:lnTo>
                  <a:pt x="227837" y="989330"/>
                </a:lnTo>
                <a:lnTo>
                  <a:pt x="221821" y="1029819"/>
                </a:lnTo>
                <a:lnTo>
                  <a:pt x="204684" y="1066981"/>
                </a:lnTo>
                <a:lnTo>
                  <a:pt x="177792" y="1099757"/>
                </a:lnTo>
                <a:lnTo>
                  <a:pt x="142511" y="1127091"/>
                </a:lnTo>
                <a:lnTo>
                  <a:pt x="100208" y="1147924"/>
                </a:lnTo>
                <a:lnTo>
                  <a:pt x="52249" y="1161199"/>
                </a:lnTo>
                <a:lnTo>
                  <a:pt x="0" y="1165860"/>
                </a:lnTo>
              </a:path>
            </a:pathLst>
          </a:custGeom>
          <a:ln w="25908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object 14"/>
          <p:cNvSpPr/>
          <p:nvPr/>
        </p:nvSpPr>
        <p:spPr>
          <a:xfrm>
            <a:off x="7428992" y="4954015"/>
            <a:ext cx="644144" cy="18084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object 15"/>
          <p:cNvSpPr/>
          <p:nvPr/>
        </p:nvSpPr>
        <p:spPr>
          <a:xfrm>
            <a:off x="7484871" y="5001769"/>
            <a:ext cx="514773" cy="1660313"/>
          </a:xfrm>
          <a:custGeom>
            <a:avLst/>
            <a:gdLst/>
            <a:ahLst/>
            <a:cxnLst/>
            <a:rect l="l" t="t" r="r" b="b"/>
            <a:pathLst>
              <a:path w="386079" h="1245235">
                <a:moveTo>
                  <a:pt x="0" y="0"/>
                </a:moveTo>
                <a:lnTo>
                  <a:pt x="51233" y="5339"/>
                </a:lnTo>
                <a:lnTo>
                  <a:pt x="97282" y="20405"/>
                </a:lnTo>
                <a:lnTo>
                  <a:pt x="136302" y="43768"/>
                </a:lnTo>
                <a:lnTo>
                  <a:pt x="166454" y="74002"/>
                </a:lnTo>
                <a:lnTo>
                  <a:pt x="185896" y="109677"/>
                </a:lnTo>
                <a:lnTo>
                  <a:pt x="192786" y="149364"/>
                </a:lnTo>
                <a:lnTo>
                  <a:pt x="192786" y="473189"/>
                </a:lnTo>
                <a:lnTo>
                  <a:pt x="199675" y="512894"/>
                </a:lnTo>
                <a:lnTo>
                  <a:pt x="219117" y="548574"/>
                </a:lnTo>
                <a:lnTo>
                  <a:pt x="249269" y="578804"/>
                </a:lnTo>
                <a:lnTo>
                  <a:pt x="288290" y="602160"/>
                </a:lnTo>
                <a:lnTo>
                  <a:pt x="334338" y="617218"/>
                </a:lnTo>
                <a:lnTo>
                  <a:pt x="385572" y="622554"/>
                </a:lnTo>
                <a:lnTo>
                  <a:pt x="334338" y="627888"/>
                </a:lnTo>
                <a:lnTo>
                  <a:pt x="288289" y="642945"/>
                </a:lnTo>
                <a:lnTo>
                  <a:pt x="249269" y="666299"/>
                </a:lnTo>
                <a:lnTo>
                  <a:pt x="219117" y="696528"/>
                </a:lnTo>
                <a:lnTo>
                  <a:pt x="199675" y="732209"/>
                </a:lnTo>
                <a:lnTo>
                  <a:pt x="192786" y="771918"/>
                </a:lnTo>
                <a:lnTo>
                  <a:pt x="192786" y="1095743"/>
                </a:lnTo>
                <a:lnTo>
                  <a:pt x="185896" y="1135448"/>
                </a:lnTo>
                <a:lnTo>
                  <a:pt x="166454" y="1171128"/>
                </a:lnTo>
                <a:lnTo>
                  <a:pt x="136302" y="1201358"/>
                </a:lnTo>
                <a:lnTo>
                  <a:pt x="97281" y="1224714"/>
                </a:lnTo>
                <a:lnTo>
                  <a:pt x="51233" y="1239772"/>
                </a:lnTo>
                <a:lnTo>
                  <a:pt x="0" y="1245108"/>
                </a:lnTo>
              </a:path>
            </a:pathLst>
          </a:custGeom>
          <a:ln w="25908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" name="object 16"/>
          <p:cNvSpPr/>
          <p:nvPr/>
        </p:nvSpPr>
        <p:spPr>
          <a:xfrm>
            <a:off x="8993631" y="1483359"/>
            <a:ext cx="788416" cy="18105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object 17"/>
          <p:cNvSpPr/>
          <p:nvPr/>
        </p:nvSpPr>
        <p:spPr>
          <a:xfrm>
            <a:off x="9049511" y="1531111"/>
            <a:ext cx="658707" cy="1662853"/>
          </a:xfrm>
          <a:custGeom>
            <a:avLst/>
            <a:gdLst/>
            <a:ahLst/>
            <a:cxnLst/>
            <a:rect l="l" t="t" r="r" b="b"/>
            <a:pathLst>
              <a:path w="494029" h="1247139">
                <a:moveTo>
                  <a:pt x="0" y="0"/>
                </a:moveTo>
                <a:lnTo>
                  <a:pt x="49769" y="3884"/>
                </a:lnTo>
                <a:lnTo>
                  <a:pt x="96119" y="15025"/>
                </a:lnTo>
                <a:lnTo>
                  <a:pt x="138057" y="32655"/>
                </a:lnTo>
                <a:lnTo>
                  <a:pt x="174593" y="56007"/>
                </a:lnTo>
                <a:lnTo>
                  <a:pt x="204735" y="84311"/>
                </a:lnTo>
                <a:lnTo>
                  <a:pt x="227492" y="116800"/>
                </a:lnTo>
                <a:lnTo>
                  <a:pt x="241873" y="152706"/>
                </a:lnTo>
                <a:lnTo>
                  <a:pt x="246888" y="191262"/>
                </a:lnTo>
                <a:lnTo>
                  <a:pt x="246888" y="432053"/>
                </a:lnTo>
                <a:lnTo>
                  <a:pt x="251902" y="470609"/>
                </a:lnTo>
                <a:lnTo>
                  <a:pt x="266283" y="506515"/>
                </a:lnTo>
                <a:lnTo>
                  <a:pt x="289040" y="539004"/>
                </a:lnTo>
                <a:lnTo>
                  <a:pt x="319182" y="567308"/>
                </a:lnTo>
                <a:lnTo>
                  <a:pt x="355718" y="590660"/>
                </a:lnTo>
                <a:lnTo>
                  <a:pt x="397656" y="608290"/>
                </a:lnTo>
                <a:lnTo>
                  <a:pt x="444006" y="619431"/>
                </a:lnTo>
                <a:lnTo>
                  <a:pt x="493775" y="623315"/>
                </a:lnTo>
                <a:lnTo>
                  <a:pt x="444006" y="627200"/>
                </a:lnTo>
                <a:lnTo>
                  <a:pt x="397656" y="638341"/>
                </a:lnTo>
                <a:lnTo>
                  <a:pt x="355718" y="655971"/>
                </a:lnTo>
                <a:lnTo>
                  <a:pt x="319182" y="679323"/>
                </a:lnTo>
                <a:lnTo>
                  <a:pt x="289040" y="707627"/>
                </a:lnTo>
                <a:lnTo>
                  <a:pt x="266283" y="740116"/>
                </a:lnTo>
                <a:lnTo>
                  <a:pt x="251902" y="776022"/>
                </a:lnTo>
                <a:lnTo>
                  <a:pt x="246888" y="814577"/>
                </a:lnTo>
                <a:lnTo>
                  <a:pt x="246888" y="1055370"/>
                </a:lnTo>
                <a:lnTo>
                  <a:pt x="241873" y="1093925"/>
                </a:lnTo>
                <a:lnTo>
                  <a:pt x="227492" y="1129831"/>
                </a:lnTo>
                <a:lnTo>
                  <a:pt x="204735" y="1162320"/>
                </a:lnTo>
                <a:lnTo>
                  <a:pt x="174593" y="1190625"/>
                </a:lnTo>
                <a:lnTo>
                  <a:pt x="138057" y="1213976"/>
                </a:lnTo>
                <a:lnTo>
                  <a:pt x="96119" y="1231606"/>
                </a:lnTo>
                <a:lnTo>
                  <a:pt x="49769" y="1242747"/>
                </a:lnTo>
                <a:lnTo>
                  <a:pt x="0" y="1246632"/>
                </a:lnTo>
              </a:path>
            </a:pathLst>
          </a:custGeom>
          <a:ln w="25908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" name="object 18"/>
          <p:cNvSpPr txBox="1"/>
          <p:nvPr/>
        </p:nvSpPr>
        <p:spPr>
          <a:xfrm>
            <a:off x="5312665" y="2470573"/>
            <a:ext cx="139903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algn="ctr"/>
            <a:r>
              <a:rPr lang="en-US" sz="3200" spc="-53" dirty="0" smtClean="0">
                <a:solidFill>
                  <a:schemeClr val="bg1"/>
                </a:solidFill>
                <a:latin typeface="Arial"/>
                <a:cs typeface="Arial"/>
              </a:rPr>
              <a:t>Inquirer</a:t>
            </a:r>
            <a:endParaRPr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140961" y="3368210"/>
            <a:ext cx="1643888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algn="ctr"/>
            <a:r>
              <a:rPr lang="en-US" sz="3200" spc="-120" smtClean="0">
                <a:solidFill>
                  <a:schemeClr val="bg1"/>
                </a:solidFill>
                <a:latin typeface="Arial"/>
                <a:cs typeface="Arial"/>
              </a:rPr>
              <a:t>Petitioner</a:t>
            </a:r>
            <a:endParaRPr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27168" y="4238753"/>
            <a:ext cx="214359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algn="ctr"/>
            <a:r>
              <a:rPr lang="en-US" sz="3200" spc="-167" smtClean="0">
                <a:solidFill>
                  <a:schemeClr val="bg1"/>
                </a:solidFill>
                <a:latin typeface="Arial"/>
                <a:cs typeface="Arial"/>
              </a:rPr>
              <a:t>Investigated</a:t>
            </a:r>
            <a:endParaRPr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177704" y="5161685"/>
            <a:ext cx="1850813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algn="ctr"/>
            <a:r>
              <a:rPr lang="en-US" sz="2800" spc="-20" dirty="0" smtClean="0">
                <a:solidFill>
                  <a:schemeClr val="bg1"/>
                </a:solidFill>
                <a:latin typeface="Arial"/>
                <a:cs typeface="Arial"/>
              </a:rPr>
              <a:t>Candidate</a:t>
            </a:r>
            <a:endParaRPr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847496" y="3321812"/>
            <a:ext cx="3020907" cy="14901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1464697"/>
            <a:r>
              <a:rPr sz="2667" b="1" spc="-60" dirty="0">
                <a:latin typeface="Arial"/>
                <a:cs typeface="Arial"/>
              </a:rPr>
              <a:t>Middle </a:t>
            </a:r>
            <a:r>
              <a:rPr sz="2667" b="1" spc="-87" dirty="0">
                <a:latin typeface="Arial"/>
                <a:cs typeface="Arial"/>
              </a:rPr>
              <a:t>of  </a:t>
            </a:r>
            <a:r>
              <a:rPr sz="2667" b="1" spc="-53" dirty="0">
                <a:latin typeface="Arial"/>
                <a:cs typeface="Arial"/>
              </a:rPr>
              <a:t>the</a:t>
            </a:r>
            <a:r>
              <a:rPr sz="2667" b="1" spc="-167" dirty="0">
                <a:latin typeface="Arial"/>
                <a:cs typeface="Arial"/>
              </a:rPr>
              <a:t> </a:t>
            </a:r>
            <a:r>
              <a:rPr sz="2667" b="1" spc="-87" dirty="0">
                <a:latin typeface="Arial"/>
                <a:cs typeface="Arial"/>
              </a:rPr>
              <a:t>funnel</a:t>
            </a:r>
            <a:endParaRPr sz="2667" dirty="0">
              <a:latin typeface="Arial"/>
              <a:cs typeface="Arial"/>
            </a:endParaRPr>
          </a:p>
          <a:p>
            <a:pPr marL="16933">
              <a:spcBef>
                <a:spcPts val="53"/>
              </a:spcBef>
            </a:pPr>
            <a:r>
              <a:rPr sz="2133" spc="-53" dirty="0">
                <a:latin typeface="Arial"/>
                <a:cs typeface="Arial"/>
              </a:rPr>
              <a:t>Shared </a:t>
            </a:r>
            <a:r>
              <a:rPr sz="2133" spc="-33" dirty="0">
                <a:latin typeface="Arial"/>
                <a:cs typeface="Arial"/>
              </a:rPr>
              <a:t>marketing </a:t>
            </a:r>
            <a:r>
              <a:rPr sz="2133" spc="-67" dirty="0">
                <a:latin typeface="Arial"/>
                <a:cs typeface="Arial"/>
              </a:rPr>
              <a:t>&amp;</a:t>
            </a:r>
            <a:r>
              <a:rPr sz="2133" spc="-7" dirty="0">
                <a:latin typeface="Arial"/>
                <a:cs typeface="Arial"/>
              </a:rPr>
              <a:t> </a:t>
            </a:r>
            <a:r>
              <a:rPr sz="2133" spc="-60" dirty="0">
                <a:latin typeface="Arial"/>
                <a:cs typeface="Arial"/>
              </a:rPr>
              <a:t>sales</a:t>
            </a:r>
            <a:endParaRPr sz="2133" dirty="0">
              <a:latin typeface="Arial"/>
              <a:cs typeface="Arial"/>
            </a:endParaRPr>
          </a:p>
          <a:p>
            <a:pPr marL="16933"/>
            <a:r>
              <a:rPr sz="2133" spc="-27" dirty="0">
                <a:latin typeface="Arial"/>
                <a:cs typeface="Arial"/>
              </a:rPr>
              <a:t>responsibility</a:t>
            </a:r>
            <a:endParaRPr sz="2133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248905" y="5389540"/>
            <a:ext cx="3141980" cy="7514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2667" b="1" spc="-107" dirty="0">
                <a:latin typeface="Arial"/>
                <a:cs typeface="Arial"/>
              </a:rPr>
              <a:t>Bottom </a:t>
            </a:r>
            <a:r>
              <a:rPr sz="2667" b="1" spc="-80" dirty="0">
                <a:latin typeface="Arial"/>
                <a:cs typeface="Arial"/>
              </a:rPr>
              <a:t>of </a:t>
            </a:r>
            <a:r>
              <a:rPr sz="2667" b="1" spc="-53" dirty="0">
                <a:latin typeface="Arial"/>
                <a:cs typeface="Arial"/>
              </a:rPr>
              <a:t>the</a:t>
            </a:r>
            <a:r>
              <a:rPr sz="2667" b="1" spc="-80" dirty="0">
                <a:latin typeface="Arial"/>
                <a:cs typeface="Arial"/>
              </a:rPr>
              <a:t> </a:t>
            </a:r>
            <a:r>
              <a:rPr sz="2667" b="1" spc="-87" dirty="0">
                <a:latin typeface="Arial"/>
                <a:cs typeface="Arial"/>
              </a:rPr>
              <a:t>funnel</a:t>
            </a:r>
            <a:endParaRPr sz="2667" dirty="0">
              <a:latin typeface="Arial"/>
              <a:cs typeface="Arial"/>
            </a:endParaRPr>
          </a:p>
          <a:p>
            <a:pPr marL="16933">
              <a:spcBef>
                <a:spcPts val="53"/>
              </a:spcBef>
            </a:pPr>
            <a:r>
              <a:rPr sz="2133" spc="-73" dirty="0">
                <a:latin typeface="Arial"/>
                <a:cs typeface="Arial"/>
              </a:rPr>
              <a:t>Sales’s</a:t>
            </a:r>
            <a:r>
              <a:rPr sz="2133" spc="-60" dirty="0">
                <a:latin typeface="Arial"/>
                <a:cs typeface="Arial"/>
              </a:rPr>
              <a:t> </a:t>
            </a:r>
            <a:r>
              <a:rPr sz="2133" spc="-27" dirty="0">
                <a:latin typeface="Arial"/>
                <a:cs typeface="Arial"/>
              </a:rPr>
              <a:t>responsibility</a:t>
            </a:r>
            <a:endParaRPr sz="2133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947993" y="1532805"/>
            <a:ext cx="1562947" cy="14901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2667" b="1" spc="-93" dirty="0">
                <a:latin typeface="Arial"/>
                <a:cs typeface="Arial"/>
              </a:rPr>
              <a:t>Top</a:t>
            </a:r>
            <a:r>
              <a:rPr sz="2667" b="1" spc="-193" dirty="0">
                <a:latin typeface="Arial"/>
                <a:cs typeface="Arial"/>
              </a:rPr>
              <a:t> </a:t>
            </a:r>
            <a:r>
              <a:rPr sz="2667" b="1" spc="-87" dirty="0">
                <a:latin typeface="Arial"/>
                <a:cs typeface="Arial"/>
              </a:rPr>
              <a:t>of</a:t>
            </a:r>
            <a:endParaRPr sz="2667" dirty="0">
              <a:latin typeface="Arial"/>
              <a:cs typeface="Arial"/>
            </a:endParaRPr>
          </a:p>
          <a:p>
            <a:pPr marL="16933"/>
            <a:r>
              <a:rPr sz="2667" b="1" spc="-47" dirty="0">
                <a:latin typeface="Arial"/>
                <a:cs typeface="Arial"/>
              </a:rPr>
              <a:t>the</a:t>
            </a:r>
            <a:r>
              <a:rPr sz="2667" b="1" spc="-180" dirty="0">
                <a:latin typeface="Arial"/>
                <a:cs typeface="Arial"/>
              </a:rPr>
              <a:t> </a:t>
            </a:r>
            <a:r>
              <a:rPr sz="2667" b="1" spc="-87" dirty="0">
                <a:latin typeface="Arial"/>
                <a:cs typeface="Arial"/>
              </a:rPr>
              <a:t>funnel</a:t>
            </a:r>
            <a:endParaRPr sz="2667" dirty="0">
              <a:latin typeface="Arial"/>
              <a:cs typeface="Arial"/>
            </a:endParaRPr>
          </a:p>
          <a:p>
            <a:pPr marL="16933" marR="9313">
              <a:spcBef>
                <a:spcPts val="53"/>
              </a:spcBef>
            </a:pPr>
            <a:r>
              <a:rPr sz="2133" spc="-33" dirty="0">
                <a:latin typeface="Arial"/>
                <a:cs typeface="Arial"/>
              </a:rPr>
              <a:t>Marketing's  </a:t>
            </a:r>
            <a:r>
              <a:rPr sz="2133" spc="-7" dirty="0">
                <a:latin typeface="Arial"/>
                <a:cs typeface="Arial"/>
              </a:rPr>
              <a:t>r</a:t>
            </a:r>
            <a:r>
              <a:rPr sz="2133" spc="-27" dirty="0">
                <a:latin typeface="Arial"/>
                <a:cs typeface="Arial"/>
              </a:rPr>
              <a:t>e</a:t>
            </a:r>
            <a:r>
              <a:rPr sz="2133" spc="-33" dirty="0">
                <a:latin typeface="Arial"/>
                <a:cs typeface="Arial"/>
              </a:rPr>
              <a:t>s</a:t>
            </a:r>
            <a:r>
              <a:rPr sz="2133" spc="-47" dirty="0">
                <a:latin typeface="Arial"/>
                <a:cs typeface="Arial"/>
              </a:rPr>
              <a:t>p</a:t>
            </a:r>
            <a:r>
              <a:rPr sz="2133" spc="-20" dirty="0">
                <a:latin typeface="Arial"/>
                <a:cs typeface="Arial"/>
              </a:rPr>
              <a:t>onsib</a:t>
            </a:r>
            <a:r>
              <a:rPr sz="2133" spc="-27" dirty="0">
                <a:latin typeface="Arial"/>
                <a:cs typeface="Arial"/>
              </a:rPr>
              <a:t>ili</a:t>
            </a:r>
            <a:r>
              <a:rPr sz="2133" spc="-13" dirty="0">
                <a:latin typeface="Arial"/>
                <a:cs typeface="Arial"/>
              </a:rPr>
              <a:t>t</a:t>
            </a:r>
            <a:r>
              <a:rPr sz="2133" spc="-47" dirty="0">
                <a:latin typeface="Arial"/>
                <a:cs typeface="Arial"/>
              </a:rPr>
              <a:t>y</a:t>
            </a:r>
            <a:endParaRPr sz="2133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95758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272573" y="1696719"/>
            <a:ext cx="3515360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16000" b="1" spc="227" dirty="0">
                <a:solidFill>
                  <a:srgbClr val="F17925"/>
                </a:solidFill>
                <a:latin typeface="Arial"/>
                <a:cs typeface="Arial"/>
              </a:rPr>
              <a:t>60x</a:t>
            </a:r>
            <a:endParaRPr sz="16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72573" y="3994911"/>
            <a:ext cx="924052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3200" spc="-33" dirty="0">
                <a:solidFill>
                  <a:srgbClr val="FFFFFF"/>
                </a:solidFill>
                <a:latin typeface="Arial"/>
                <a:cs typeface="Arial"/>
              </a:rPr>
              <a:t>more 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likely </a:t>
            </a:r>
            <a:r>
              <a:rPr sz="3200" spc="13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3200" spc="-47" dirty="0">
                <a:solidFill>
                  <a:srgbClr val="FFFFFF"/>
                </a:solidFill>
                <a:latin typeface="Arial"/>
                <a:cs typeface="Arial"/>
              </a:rPr>
              <a:t>qualify </a:t>
            </a:r>
            <a:r>
              <a:rPr sz="3200" spc="-113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lead </a:t>
            </a:r>
            <a:r>
              <a:rPr sz="3200" spc="-60" dirty="0">
                <a:solidFill>
                  <a:srgbClr val="FFFFFF"/>
                </a:solidFill>
                <a:latin typeface="Arial"/>
                <a:cs typeface="Arial"/>
              </a:rPr>
              <a:t>than </a:t>
            </a:r>
            <a:r>
              <a:rPr sz="3200" spc="-73" dirty="0">
                <a:solidFill>
                  <a:srgbClr val="FFFFFF"/>
                </a:solidFill>
                <a:latin typeface="Arial"/>
                <a:cs typeface="Arial"/>
              </a:rPr>
              <a:t>sales </a:t>
            </a:r>
            <a:r>
              <a:rPr sz="3200" spc="-33" dirty="0">
                <a:solidFill>
                  <a:srgbClr val="FFFFFF"/>
                </a:solidFill>
                <a:latin typeface="Arial"/>
                <a:cs typeface="Arial"/>
              </a:rPr>
              <a:t>reps </a:t>
            </a:r>
            <a:r>
              <a:rPr sz="3200" spc="-7" dirty="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sz="3200" spc="-16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40" dirty="0">
                <a:solidFill>
                  <a:srgbClr val="FFFFFF"/>
                </a:solidFill>
                <a:latin typeface="Arial"/>
                <a:cs typeface="Arial"/>
              </a:rPr>
              <a:t>wait</a:t>
            </a:r>
            <a:endParaRPr sz="3200">
              <a:latin typeface="Arial"/>
              <a:cs typeface="Arial"/>
            </a:endParaRPr>
          </a:p>
          <a:p>
            <a:pPr marL="16933"/>
            <a:r>
              <a:rPr sz="3200" spc="13" dirty="0">
                <a:solidFill>
                  <a:srgbClr val="FFFFFF"/>
                </a:solidFill>
                <a:latin typeface="Arial"/>
                <a:cs typeface="Arial"/>
              </a:rPr>
              <a:t>24 </a:t>
            </a:r>
            <a:r>
              <a:rPr sz="3200" spc="-53" dirty="0">
                <a:solidFill>
                  <a:srgbClr val="FFFFFF"/>
                </a:solidFill>
                <a:latin typeface="Arial"/>
                <a:cs typeface="Arial"/>
              </a:rPr>
              <a:t>hours </a:t>
            </a:r>
            <a:r>
              <a:rPr sz="3200" spc="-7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3200" spc="-17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33" dirty="0">
                <a:solidFill>
                  <a:srgbClr val="FFFFFF"/>
                </a:solidFill>
                <a:latin typeface="Arial"/>
                <a:cs typeface="Arial"/>
              </a:rPr>
              <a:t>longer.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033676" y="6652362"/>
            <a:ext cx="2045547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800" spc="-60" dirty="0">
                <a:solidFill>
                  <a:srgbClr val="FFFFFF"/>
                </a:solidFill>
                <a:latin typeface="Arial"/>
                <a:cs typeface="Arial"/>
              </a:rPr>
              <a:t>SOURCE: </a:t>
            </a:r>
            <a:r>
              <a:rPr sz="800" spc="-40" dirty="0">
                <a:solidFill>
                  <a:srgbClr val="FFFFFF"/>
                </a:solidFill>
                <a:latin typeface="Arial"/>
                <a:cs typeface="Arial"/>
              </a:rPr>
              <a:t>HARVAND </a:t>
            </a:r>
            <a:r>
              <a:rPr sz="800" spc="-60" dirty="0">
                <a:solidFill>
                  <a:srgbClr val="FFFFFF"/>
                </a:solidFill>
                <a:latin typeface="Arial"/>
                <a:cs typeface="Arial"/>
              </a:rPr>
              <a:t>BUSINESS </a:t>
            </a:r>
            <a:r>
              <a:rPr sz="800" spc="-73" dirty="0">
                <a:solidFill>
                  <a:srgbClr val="FFFFFF"/>
                </a:solidFill>
                <a:latin typeface="Arial"/>
                <a:cs typeface="Arial"/>
              </a:rPr>
              <a:t>REVIEW, </a:t>
            </a:r>
            <a:r>
              <a:rPr sz="800" spc="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87" dirty="0">
                <a:solidFill>
                  <a:srgbClr val="FFFFFF"/>
                </a:solidFill>
                <a:latin typeface="Arial"/>
                <a:cs typeface="Arial"/>
              </a:rPr>
              <a:t>2011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72573" y="1545167"/>
            <a:ext cx="8255000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6933"/>
            <a:r>
              <a:rPr sz="3200" spc="-107" dirty="0">
                <a:solidFill>
                  <a:srgbClr val="FFFFFF"/>
                </a:solidFill>
                <a:latin typeface="Arial"/>
                <a:cs typeface="Arial"/>
              </a:rPr>
              <a:t>Sales </a:t>
            </a:r>
            <a:r>
              <a:rPr sz="3200" spc="-33" dirty="0">
                <a:solidFill>
                  <a:srgbClr val="FFFFFF"/>
                </a:solidFill>
                <a:latin typeface="Arial"/>
                <a:cs typeface="Arial"/>
              </a:rPr>
              <a:t>reps </a:t>
            </a:r>
            <a:r>
              <a:rPr sz="3200" spc="-47" dirty="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sz="3200" spc="-7" dirty="0">
                <a:solidFill>
                  <a:srgbClr val="FFFFFF"/>
                </a:solidFill>
                <a:latin typeface="Arial"/>
                <a:cs typeface="Arial"/>
              </a:rPr>
              <a:t>follow </a:t>
            </a:r>
            <a:r>
              <a:rPr sz="3200" spc="-13" dirty="0">
                <a:solidFill>
                  <a:srgbClr val="FFFFFF"/>
                </a:solidFill>
                <a:latin typeface="Arial"/>
                <a:cs typeface="Arial"/>
              </a:rPr>
              <a:t>up </a:t>
            </a:r>
            <a:r>
              <a:rPr sz="3200" spc="-27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3200" spc="-13" dirty="0">
                <a:solidFill>
                  <a:srgbClr val="FFFFFF"/>
                </a:solidFill>
                <a:latin typeface="Arial"/>
                <a:cs typeface="Arial"/>
              </a:rPr>
              <a:t>new </a:t>
            </a:r>
            <a:r>
              <a:rPr sz="3200" spc="-40" dirty="0">
                <a:solidFill>
                  <a:srgbClr val="FFFFFF"/>
                </a:solidFill>
                <a:latin typeface="Arial"/>
                <a:cs typeface="Arial"/>
              </a:rPr>
              <a:t>contacts</a:t>
            </a:r>
            <a:r>
              <a:rPr sz="3200" spc="-18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53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endParaRPr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45137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1473" y="1692845"/>
            <a:ext cx="11189547" cy="92333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6933" marR="6773">
              <a:lnSpc>
                <a:spcPts val="3600"/>
              </a:lnSpc>
            </a:pPr>
            <a:r>
              <a:rPr spc="-147" dirty="0">
                <a:solidFill>
                  <a:srgbClr val="F6751F"/>
                </a:solidFill>
              </a:rPr>
              <a:t>“</a:t>
            </a:r>
            <a:r>
              <a:rPr sz="3200" b="1" spc="-147" dirty="0">
                <a:solidFill>
                  <a:srgbClr val="F6751F"/>
                </a:solidFill>
              </a:rPr>
              <a:t>Customer </a:t>
            </a:r>
            <a:r>
              <a:rPr sz="3200" b="1" spc="-120" dirty="0">
                <a:solidFill>
                  <a:srgbClr val="F6751F"/>
                </a:solidFill>
              </a:rPr>
              <a:t>Experience </a:t>
            </a:r>
            <a:r>
              <a:rPr sz="3200" b="1" spc="-187" dirty="0">
                <a:solidFill>
                  <a:srgbClr val="F6751F"/>
                </a:solidFill>
              </a:rPr>
              <a:t>is </a:t>
            </a:r>
            <a:r>
              <a:rPr sz="3200" b="1" spc="-33" dirty="0">
                <a:solidFill>
                  <a:srgbClr val="F6751F"/>
                </a:solidFill>
              </a:rPr>
              <a:t>the </a:t>
            </a:r>
            <a:r>
              <a:rPr sz="3200" b="1" spc="-73" dirty="0">
                <a:solidFill>
                  <a:srgbClr val="F6751F"/>
                </a:solidFill>
              </a:rPr>
              <a:t>new </a:t>
            </a:r>
            <a:r>
              <a:rPr sz="3200" b="1" spc="-93" dirty="0">
                <a:solidFill>
                  <a:srgbClr val="F6751F"/>
                </a:solidFill>
              </a:rPr>
              <a:t>marketing</a:t>
            </a:r>
            <a:r>
              <a:rPr sz="3200" spc="-93" dirty="0">
                <a:solidFill>
                  <a:srgbClr val="F6751F"/>
                </a:solidFill>
              </a:rPr>
              <a:t>. </a:t>
            </a:r>
            <a:r>
              <a:rPr sz="3200" spc="13" dirty="0">
                <a:solidFill>
                  <a:schemeClr val="tx1"/>
                </a:solidFill>
                <a:latin typeface="Proxima Nova"/>
                <a:cs typeface="Proxima Nova"/>
              </a:rPr>
              <a:t>If </a:t>
            </a:r>
            <a:r>
              <a:rPr sz="3200" spc="20" dirty="0">
                <a:solidFill>
                  <a:schemeClr val="tx1"/>
                </a:solidFill>
                <a:latin typeface="Proxima Nova"/>
                <a:cs typeface="Proxima Nova"/>
              </a:rPr>
              <a:t>you </a:t>
            </a:r>
            <a:r>
              <a:rPr sz="3200" spc="13" dirty="0">
                <a:solidFill>
                  <a:schemeClr val="tx1"/>
                </a:solidFill>
                <a:latin typeface="Proxima Nova"/>
                <a:cs typeface="Proxima Nova"/>
              </a:rPr>
              <a:t>don’t</a:t>
            </a:r>
            <a:r>
              <a:rPr sz="3200" spc="-240" dirty="0">
                <a:solidFill>
                  <a:schemeClr val="tx1"/>
                </a:solidFill>
                <a:latin typeface="Proxima Nova"/>
                <a:cs typeface="Proxima Nova"/>
              </a:rPr>
              <a:t> </a:t>
            </a:r>
            <a:r>
              <a:rPr sz="3200" spc="13" dirty="0">
                <a:solidFill>
                  <a:schemeClr val="tx1"/>
                </a:solidFill>
                <a:latin typeface="Proxima Nova"/>
                <a:cs typeface="Proxima Nova"/>
              </a:rPr>
              <a:t>have  </a:t>
            </a:r>
            <a:r>
              <a:rPr sz="3200" spc="-7" dirty="0">
                <a:solidFill>
                  <a:schemeClr val="tx1"/>
                </a:solidFill>
                <a:latin typeface="Proxima Nova"/>
                <a:cs typeface="Proxima Nova"/>
              </a:rPr>
              <a:t>a </a:t>
            </a:r>
            <a:r>
              <a:rPr sz="3200" dirty="0">
                <a:solidFill>
                  <a:schemeClr val="tx1"/>
                </a:solidFill>
                <a:latin typeface="Proxima Nova"/>
                <a:cs typeface="Proxima Nova"/>
              </a:rPr>
              <a:t>passionate, </a:t>
            </a:r>
            <a:r>
              <a:rPr sz="3200" spc="-13" dirty="0">
                <a:solidFill>
                  <a:schemeClr val="tx1"/>
                </a:solidFill>
                <a:latin typeface="Proxima Nova"/>
                <a:cs typeface="Proxima Nova"/>
              </a:rPr>
              <a:t>committed </a:t>
            </a:r>
            <a:r>
              <a:rPr sz="3200" spc="7" dirty="0">
                <a:solidFill>
                  <a:schemeClr val="tx1"/>
                </a:solidFill>
                <a:latin typeface="Proxima Nova"/>
                <a:cs typeface="Proxima Nova"/>
              </a:rPr>
              <a:t>executive </a:t>
            </a:r>
            <a:r>
              <a:rPr sz="3200" dirty="0">
                <a:solidFill>
                  <a:schemeClr val="tx1"/>
                </a:solidFill>
                <a:latin typeface="Proxima Nova"/>
                <a:cs typeface="Proxima Nova"/>
              </a:rPr>
              <a:t>leadership </a:t>
            </a:r>
            <a:r>
              <a:rPr sz="3200" spc="20" dirty="0">
                <a:solidFill>
                  <a:schemeClr val="tx1"/>
                </a:solidFill>
                <a:latin typeface="Proxima Nova"/>
                <a:cs typeface="Proxima Nova"/>
              </a:rPr>
              <a:t>team </a:t>
            </a:r>
            <a:r>
              <a:rPr lang="en-US" sz="3200" spc="-7" dirty="0">
                <a:solidFill>
                  <a:schemeClr val="tx1"/>
                </a:solidFill>
                <a:latin typeface="Proxima Nova"/>
                <a:cs typeface="Proxima Nova"/>
              </a:rPr>
              <a:t>you</a:t>
            </a:r>
            <a:endParaRPr sz="3200" dirty="0">
              <a:solidFill>
                <a:schemeClr val="tx1"/>
              </a:solidFill>
              <a:latin typeface="Proxima Nova"/>
              <a:cs typeface="Proxima Nov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1473" y="2607243"/>
            <a:ext cx="10549467" cy="32846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3200"/>
              </a:lnSpc>
            </a:pPr>
            <a:r>
              <a:rPr lang="en-US" sz="3200" spc="20" dirty="0">
                <a:latin typeface="Proxima Nova"/>
                <a:cs typeface="Proxima Nova"/>
              </a:rPr>
              <a:t>wo</a:t>
            </a:r>
            <a:r>
              <a:rPr sz="3200" spc="20" dirty="0">
                <a:latin typeface="Proxima Nova"/>
                <a:cs typeface="Proxima Nova"/>
              </a:rPr>
              <a:t>n’t </a:t>
            </a:r>
            <a:r>
              <a:rPr sz="3200" spc="27" dirty="0">
                <a:latin typeface="Proxima Nova"/>
                <a:cs typeface="Proxima Nova"/>
              </a:rPr>
              <a:t>get </a:t>
            </a:r>
            <a:r>
              <a:rPr sz="3200" dirty="0">
                <a:latin typeface="Proxima Nova"/>
                <a:cs typeface="Proxima Nova"/>
              </a:rPr>
              <a:t>out </a:t>
            </a:r>
            <a:r>
              <a:rPr sz="3200" spc="13" dirty="0">
                <a:latin typeface="Proxima Nova"/>
                <a:cs typeface="Proxima Nova"/>
              </a:rPr>
              <a:t>of </a:t>
            </a:r>
            <a:r>
              <a:rPr sz="3200" spc="-13" dirty="0">
                <a:latin typeface="Proxima Nova"/>
                <a:cs typeface="Proxima Nova"/>
              </a:rPr>
              <a:t>the </a:t>
            </a:r>
            <a:r>
              <a:rPr sz="3200" spc="13" dirty="0">
                <a:latin typeface="Proxima Nova"/>
                <a:cs typeface="Proxima Nova"/>
              </a:rPr>
              <a:t>gate </a:t>
            </a:r>
            <a:r>
              <a:rPr sz="3200" spc="-20" dirty="0">
                <a:latin typeface="Proxima Nova"/>
                <a:cs typeface="Proxima Nova"/>
              </a:rPr>
              <a:t>unless </a:t>
            </a:r>
            <a:r>
              <a:rPr sz="3200" spc="20" dirty="0">
                <a:latin typeface="Proxima Nova"/>
                <a:cs typeface="Proxima Nova"/>
              </a:rPr>
              <a:t>you </a:t>
            </a:r>
            <a:r>
              <a:rPr sz="3200" spc="7" dirty="0">
                <a:latin typeface="Proxima Nova"/>
                <a:cs typeface="Proxima Nova"/>
              </a:rPr>
              <a:t>have </a:t>
            </a:r>
            <a:r>
              <a:rPr sz="3200" spc="-7" dirty="0">
                <a:latin typeface="Proxima Nova"/>
                <a:cs typeface="Proxima Nova"/>
              </a:rPr>
              <a:t>that. </a:t>
            </a:r>
            <a:r>
              <a:rPr sz="3200" spc="20" dirty="0">
                <a:latin typeface="Proxima Nova"/>
                <a:cs typeface="Proxima Nova"/>
              </a:rPr>
              <a:t>It’s </a:t>
            </a:r>
            <a:r>
              <a:rPr sz="3200" spc="-13" dirty="0">
                <a:latin typeface="Proxima Nova"/>
                <a:cs typeface="Proxima Nova"/>
              </a:rPr>
              <a:t>the</a:t>
            </a:r>
            <a:r>
              <a:rPr sz="3200" spc="-513" dirty="0">
                <a:latin typeface="Proxima Nova"/>
                <a:cs typeface="Proxima Nova"/>
              </a:rPr>
              <a:t> </a:t>
            </a:r>
            <a:r>
              <a:rPr sz="3200" spc="-13" dirty="0">
                <a:latin typeface="Proxima Nova"/>
                <a:cs typeface="Proxima Nova"/>
              </a:rPr>
              <a:t>most</a:t>
            </a:r>
            <a:endParaRPr sz="3200" dirty="0">
              <a:latin typeface="Proxima Nova"/>
              <a:cs typeface="Proxima Nova"/>
            </a:endParaRPr>
          </a:p>
          <a:p>
            <a:pPr marL="16933" marR="6773">
              <a:lnSpc>
                <a:spcPct val="88500"/>
              </a:lnSpc>
              <a:spcBef>
                <a:spcPts val="253"/>
              </a:spcBef>
            </a:pPr>
            <a:r>
              <a:rPr sz="3200" spc="-7" dirty="0">
                <a:latin typeface="Proxima Nova"/>
                <a:cs typeface="Proxima Nova"/>
              </a:rPr>
              <a:t>important </a:t>
            </a:r>
            <a:r>
              <a:rPr sz="3200" spc="-33" dirty="0">
                <a:latin typeface="Proxima Nova"/>
                <a:cs typeface="Proxima Nova"/>
              </a:rPr>
              <a:t>thing </a:t>
            </a:r>
            <a:r>
              <a:rPr sz="3200" spc="20" dirty="0">
                <a:latin typeface="Proxima Nova"/>
                <a:cs typeface="Proxima Nova"/>
              </a:rPr>
              <a:t>we </a:t>
            </a:r>
            <a:r>
              <a:rPr sz="3200" spc="13" dirty="0">
                <a:latin typeface="Proxima Nova"/>
                <a:cs typeface="Proxima Nova"/>
              </a:rPr>
              <a:t>do. </a:t>
            </a:r>
            <a:r>
              <a:rPr sz="3200" spc="-13" dirty="0">
                <a:latin typeface="Proxima Nova"/>
                <a:cs typeface="Proxima Nova"/>
              </a:rPr>
              <a:t>We </a:t>
            </a:r>
            <a:r>
              <a:rPr sz="3200" dirty="0">
                <a:latin typeface="Proxima Nova"/>
                <a:cs typeface="Proxima Nova"/>
              </a:rPr>
              <a:t>have </a:t>
            </a:r>
            <a:r>
              <a:rPr sz="3200" spc="-20" dirty="0">
                <a:latin typeface="Proxima Nova"/>
                <a:cs typeface="Proxima Nova"/>
              </a:rPr>
              <a:t>the </a:t>
            </a:r>
            <a:r>
              <a:rPr sz="3200" spc="-13" dirty="0">
                <a:latin typeface="Proxima Nova"/>
                <a:cs typeface="Proxima Nova"/>
              </a:rPr>
              <a:t>most </a:t>
            </a:r>
            <a:r>
              <a:rPr sz="3200" spc="-7" dirty="0">
                <a:latin typeface="Proxima Nova"/>
                <a:cs typeface="Proxima Nova"/>
              </a:rPr>
              <a:t>demanding  customers </a:t>
            </a:r>
            <a:r>
              <a:rPr sz="3200" spc="13" dirty="0">
                <a:latin typeface="Proxima Nova"/>
                <a:cs typeface="Proxima Nova"/>
              </a:rPr>
              <a:t>on </a:t>
            </a:r>
            <a:r>
              <a:rPr sz="3200" spc="-13" dirty="0">
                <a:latin typeface="Proxima Nova"/>
                <a:cs typeface="Proxima Nova"/>
              </a:rPr>
              <a:t>the </a:t>
            </a:r>
            <a:r>
              <a:rPr sz="3200" dirty="0">
                <a:latin typeface="Proxima Nova"/>
                <a:cs typeface="Proxima Nova"/>
              </a:rPr>
              <a:t>planet. </a:t>
            </a:r>
            <a:r>
              <a:rPr sz="3200" spc="-13" dirty="0">
                <a:latin typeface="Proxima Nova"/>
                <a:cs typeface="Proxima Nova"/>
              </a:rPr>
              <a:t>Customer </a:t>
            </a:r>
            <a:r>
              <a:rPr sz="3200" spc="13" dirty="0">
                <a:latin typeface="Proxima Nova"/>
                <a:cs typeface="Proxima Nova"/>
              </a:rPr>
              <a:t>Experience </a:t>
            </a:r>
            <a:r>
              <a:rPr sz="3200" spc="20" dirty="0">
                <a:latin typeface="Proxima Nova"/>
                <a:cs typeface="Proxima Nova"/>
              </a:rPr>
              <a:t>better </a:t>
            </a:r>
            <a:r>
              <a:rPr sz="3200" spc="7" dirty="0">
                <a:latin typeface="Proxima Nova"/>
                <a:cs typeface="Proxima Nova"/>
              </a:rPr>
              <a:t>be</a:t>
            </a:r>
            <a:r>
              <a:rPr sz="3200" spc="-413" dirty="0">
                <a:latin typeface="Proxima Nova"/>
                <a:cs typeface="Proxima Nova"/>
              </a:rPr>
              <a:t> </a:t>
            </a:r>
            <a:r>
              <a:rPr sz="3200" spc="20" dirty="0">
                <a:latin typeface="Proxima Nova"/>
                <a:cs typeface="Proxima Nova"/>
              </a:rPr>
              <a:t>at  </a:t>
            </a:r>
            <a:r>
              <a:rPr sz="3200" spc="-20" dirty="0">
                <a:latin typeface="Proxima Nova"/>
                <a:cs typeface="Proxima Nova"/>
              </a:rPr>
              <a:t>the </a:t>
            </a:r>
            <a:r>
              <a:rPr sz="3200" spc="7" dirty="0">
                <a:latin typeface="Proxima Nova"/>
                <a:cs typeface="Proxima Nova"/>
              </a:rPr>
              <a:t>top </a:t>
            </a:r>
            <a:r>
              <a:rPr sz="3200" spc="13" dirty="0">
                <a:latin typeface="Proxima Nova"/>
                <a:cs typeface="Proxima Nova"/>
              </a:rPr>
              <a:t>of </a:t>
            </a:r>
            <a:r>
              <a:rPr sz="3200" spc="7" dirty="0">
                <a:latin typeface="Proxima Nova"/>
                <a:cs typeface="Proxima Nova"/>
              </a:rPr>
              <a:t>your </a:t>
            </a:r>
            <a:r>
              <a:rPr sz="3200" spc="-33" dirty="0">
                <a:latin typeface="Proxima Nova"/>
                <a:cs typeface="Proxima Nova"/>
              </a:rPr>
              <a:t>list </a:t>
            </a:r>
            <a:r>
              <a:rPr sz="3200" spc="13" dirty="0">
                <a:latin typeface="Proxima Nova"/>
                <a:cs typeface="Proxima Nova"/>
              </a:rPr>
              <a:t>when </a:t>
            </a:r>
            <a:r>
              <a:rPr sz="3200" spc="-27" dirty="0">
                <a:latin typeface="Proxima Nova"/>
                <a:cs typeface="Proxima Nova"/>
              </a:rPr>
              <a:t>it </a:t>
            </a:r>
            <a:r>
              <a:rPr sz="3200" spc="7" dirty="0">
                <a:latin typeface="Proxima Nova"/>
                <a:cs typeface="Proxima Nova"/>
              </a:rPr>
              <a:t>comes </a:t>
            </a:r>
            <a:r>
              <a:rPr sz="3200" spc="-7" dirty="0">
                <a:latin typeface="Proxima Nova"/>
                <a:cs typeface="Proxima Nova"/>
              </a:rPr>
              <a:t>to priorities </a:t>
            </a:r>
            <a:r>
              <a:rPr sz="3200" spc="-33" dirty="0">
                <a:latin typeface="Proxima Nova"/>
                <a:cs typeface="Proxima Nova"/>
              </a:rPr>
              <a:t>in</a:t>
            </a:r>
            <a:r>
              <a:rPr sz="3200" spc="-13" dirty="0">
                <a:latin typeface="Proxima Nova"/>
                <a:cs typeface="Proxima Nova"/>
              </a:rPr>
              <a:t> </a:t>
            </a:r>
            <a:r>
              <a:rPr sz="3200" spc="7" dirty="0">
                <a:latin typeface="Proxima Nova"/>
                <a:cs typeface="Proxima Nova"/>
              </a:rPr>
              <a:t>your</a:t>
            </a:r>
            <a:endParaRPr sz="3200" dirty="0">
              <a:latin typeface="Proxima Nova"/>
              <a:cs typeface="Proxima Nova"/>
            </a:endParaRPr>
          </a:p>
          <a:p>
            <a:pPr marL="16933">
              <a:lnSpc>
                <a:spcPts val="4107"/>
              </a:lnSpc>
            </a:pPr>
            <a:r>
              <a:rPr sz="3200" spc="-13" dirty="0">
                <a:latin typeface="Proxima Nova"/>
                <a:cs typeface="Proxima Nova"/>
              </a:rPr>
              <a:t>organization</a:t>
            </a:r>
            <a:r>
              <a:rPr sz="3733" b="1" spc="-13" dirty="0">
                <a:latin typeface="Arial"/>
                <a:cs typeface="Arial"/>
              </a:rPr>
              <a:t>.</a:t>
            </a:r>
            <a:r>
              <a:rPr sz="3733" spc="-13" dirty="0">
                <a:latin typeface="Proxima Nova"/>
                <a:cs typeface="Proxima Nova"/>
              </a:rPr>
              <a:t>”</a:t>
            </a:r>
            <a:endParaRPr sz="3733" dirty="0">
              <a:latin typeface="Proxima Nova"/>
              <a:cs typeface="Proxima Nova"/>
            </a:endParaRPr>
          </a:p>
          <a:p>
            <a:pPr>
              <a:spcBef>
                <a:spcPts val="40"/>
              </a:spcBef>
            </a:pPr>
            <a:endParaRPr sz="3200" dirty="0">
              <a:latin typeface="Times New Roman"/>
              <a:cs typeface="Times New Roman"/>
            </a:endParaRPr>
          </a:p>
          <a:p>
            <a:pPr marL="16933"/>
            <a:r>
              <a:rPr sz="3267" spc="-20" dirty="0">
                <a:latin typeface="Proxima Nova"/>
                <a:cs typeface="Proxima Nova"/>
              </a:rPr>
              <a:t>- </a:t>
            </a:r>
            <a:r>
              <a:rPr sz="3267" spc="-27" dirty="0">
                <a:latin typeface="Proxima Nova"/>
                <a:cs typeface="Proxima Nova"/>
              </a:rPr>
              <a:t>Steve </a:t>
            </a:r>
            <a:r>
              <a:rPr sz="3267" spc="-47" dirty="0">
                <a:latin typeface="Proxima Nova"/>
                <a:cs typeface="Proxima Nova"/>
              </a:rPr>
              <a:t>Cannon, </a:t>
            </a:r>
            <a:r>
              <a:rPr sz="3267" spc="-33" dirty="0">
                <a:latin typeface="Proxima Nova"/>
                <a:cs typeface="Proxima Nova"/>
              </a:rPr>
              <a:t>President </a:t>
            </a:r>
            <a:r>
              <a:rPr sz="3267" spc="-47" dirty="0">
                <a:latin typeface="Proxima Nova"/>
                <a:cs typeface="Proxima Nova"/>
              </a:rPr>
              <a:t>&amp; CEO </a:t>
            </a:r>
            <a:r>
              <a:rPr sz="3267" spc="-20" dirty="0">
                <a:latin typeface="Proxima Nova"/>
                <a:cs typeface="Proxima Nova"/>
              </a:rPr>
              <a:t>of </a:t>
            </a:r>
            <a:r>
              <a:rPr sz="3267" spc="-27" dirty="0">
                <a:latin typeface="Proxima Nova"/>
                <a:cs typeface="Proxima Nova"/>
              </a:rPr>
              <a:t>Mercedes-Benz</a:t>
            </a:r>
            <a:r>
              <a:rPr sz="3267" spc="-187" dirty="0">
                <a:latin typeface="Proxima Nova"/>
                <a:cs typeface="Proxima Nova"/>
              </a:rPr>
              <a:t> </a:t>
            </a:r>
            <a:r>
              <a:rPr sz="3267" spc="-40" dirty="0">
                <a:latin typeface="Proxima Nova"/>
                <a:cs typeface="Proxima Nova"/>
              </a:rPr>
              <a:t>USA</a:t>
            </a:r>
            <a:endParaRPr sz="3267" dirty="0">
              <a:latin typeface="Proxima Nova"/>
              <a:cs typeface="Proxima No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93954" y="6575239"/>
            <a:ext cx="290322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800" spc="-27" dirty="0">
                <a:solidFill>
                  <a:srgbClr val="FFFFFF"/>
                </a:solidFill>
                <a:latin typeface="Proxima Nova"/>
                <a:cs typeface="Proxima Nova"/>
              </a:rPr>
              <a:t>Mercedes  </a:t>
            </a:r>
            <a:r>
              <a:rPr sz="800" spc="-20" dirty="0">
                <a:solidFill>
                  <a:srgbClr val="FFFFFF"/>
                </a:solidFill>
                <a:latin typeface="Proxima Nova"/>
                <a:cs typeface="Proxima Nova"/>
              </a:rPr>
              <a:t>Benz </a:t>
            </a:r>
            <a:r>
              <a:rPr sz="800" spc="-7" dirty="0">
                <a:solidFill>
                  <a:srgbClr val="FFFFFF"/>
                </a:solidFill>
                <a:latin typeface="Proxima Nova"/>
                <a:cs typeface="Proxima Nova"/>
              </a:rPr>
              <a:t>CEO: </a:t>
            </a:r>
            <a:r>
              <a:rPr sz="800" spc="-13" dirty="0">
                <a:solidFill>
                  <a:srgbClr val="FFFFFF"/>
                </a:solidFill>
                <a:latin typeface="Proxima Nova"/>
                <a:cs typeface="Proxima Nova"/>
              </a:rPr>
              <a:t>Customer </a:t>
            </a:r>
            <a:r>
              <a:rPr sz="800" spc="-33" dirty="0">
                <a:solidFill>
                  <a:srgbClr val="FFFFFF"/>
                </a:solidFill>
                <a:latin typeface="Proxima Nova"/>
                <a:cs typeface="Proxima Nova"/>
              </a:rPr>
              <a:t>Experience  </a:t>
            </a:r>
            <a:r>
              <a:rPr sz="800" spc="-27" dirty="0">
                <a:solidFill>
                  <a:srgbClr val="FFFFFF"/>
                </a:solidFill>
                <a:latin typeface="Proxima Nova"/>
                <a:cs typeface="Proxima Nova"/>
              </a:rPr>
              <a:t>is  </a:t>
            </a:r>
            <a:r>
              <a:rPr sz="800" spc="-7" dirty="0">
                <a:solidFill>
                  <a:srgbClr val="FFFFFF"/>
                </a:solidFill>
                <a:latin typeface="Proxima Nova"/>
                <a:cs typeface="Proxima Nova"/>
              </a:rPr>
              <a:t>the </a:t>
            </a:r>
            <a:r>
              <a:rPr sz="800" spc="-33" dirty="0">
                <a:solidFill>
                  <a:srgbClr val="FFFFFF"/>
                </a:solidFill>
                <a:latin typeface="Proxima Nova"/>
                <a:cs typeface="Proxima Nova"/>
              </a:rPr>
              <a:t>New  </a:t>
            </a:r>
            <a:r>
              <a:rPr sz="800" spc="-20" dirty="0">
                <a:solidFill>
                  <a:srgbClr val="FFFFFF"/>
                </a:solidFill>
                <a:latin typeface="Proxima Nova"/>
                <a:cs typeface="Proxima Nova"/>
              </a:rPr>
              <a:t>Marketing</a:t>
            </a:r>
            <a:endParaRPr sz="800">
              <a:latin typeface="Proxima Nova"/>
              <a:cs typeface="Proxima Nov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10887" y="6710705"/>
            <a:ext cx="2861733" cy="0"/>
          </a:xfrm>
          <a:custGeom>
            <a:avLst/>
            <a:gdLst/>
            <a:ahLst/>
            <a:cxnLst/>
            <a:rect l="l" t="t" r="r" b="b"/>
            <a:pathLst>
              <a:path w="2146300">
                <a:moveTo>
                  <a:pt x="0" y="0"/>
                </a:moveTo>
                <a:lnTo>
                  <a:pt x="21463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13073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12191997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837959" y="1885655"/>
            <a:ext cx="9311881" cy="3939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lnSpc>
                <a:spcPct val="79900"/>
              </a:lnSpc>
            </a:pPr>
            <a:r>
              <a:rPr lang="en-US" sz="6400" b="1" spc="-360" dirty="0" smtClean="0">
                <a:solidFill>
                  <a:srgbClr val="EA7C23"/>
                </a:solidFill>
                <a:latin typeface="Arial"/>
                <a:cs typeface="Arial"/>
              </a:rPr>
              <a:t>89% </a:t>
            </a:r>
            <a:r>
              <a:rPr lang="en-US" sz="6400" b="1" spc="-360" dirty="0" smtClean="0">
                <a:solidFill>
                  <a:srgbClr val="FFFFFF"/>
                </a:solidFill>
                <a:latin typeface="Arial"/>
                <a:cs typeface="Arial"/>
              </a:rPr>
              <a:t>OF PEOPLE USE SEARCH ENGINES TO FIND OUT MORE ABOUT A TOPIC BEFORE </a:t>
            </a:r>
            <a:r>
              <a:rPr lang="en-US" sz="6400" b="1" spc="-360" dirty="0" smtClean="0">
                <a:solidFill>
                  <a:srgbClr val="EA7C23"/>
                </a:solidFill>
                <a:latin typeface="Arial"/>
                <a:cs typeface="Arial"/>
              </a:rPr>
              <a:t>MAKING A DECISION</a:t>
            </a:r>
            <a:endParaRPr sz="6400" dirty="0">
              <a:solidFill>
                <a:srgbClr val="EA7C2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94282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183887" y="1540542"/>
            <a:ext cx="9486900" cy="2000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lnSpc>
                <a:spcPts val="5200"/>
              </a:lnSpc>
              <a:tabLst>
                <a:tab pos="4047812" algn="l"/>
              </a:tabLst>
            </a:pPr>
            <a:r>
              <a:rPr sz="4800" dirty="0">
                <a:solidFill>
                  <a:srgbClr val="414141"/>
                </a:solidFill>
                <a:latin typeface="Proxima Nova"/>
                <a:cs typeface="Proxima Nova"/>
              </a:rPr>
              <a:t>“Customer service </a:t>
            </a:r>
            <a:r>
              <a:rPr sz="4800" spc="7" dirty="0">
                <a:solidFill>
                  <a:srgbClr val="414141"/>
                </a:solidFill>
                <a:latin typeface="Proxima Nova"/>
                <a:cs typeface="Proxima Nova"/>
              </a:rPr>
              <a:t>shouldn’t just</a:t>
            </a:r>
            <a:r>
              <a:rPr sz="4800" spc="-387" dirty="0">
                <a:solidFill>
                  <a:srgbClr val="414141"/>
                </a:solidFill>
                <a:latin typeface="Proxima Nova"/>
                <a:cs typeface="Proxima Nova"/>
              </a:rPr>
              <a:t> </a:t>
            </a:r>
            <a:r>
              <a:rPr sz="4800" spc="13" dirty="0">
                <a:solidFill>
                  <a:srgbClr val="414141"/>
                </a:solidFill>
                <a:latin typeface="Proxima Nova"/>
                <a:cs typeface="Proxima Nova"/>
              </a:rPr>
              <a:t>be  </a:t>
            </a:r>
            <a:r>
              <a:rPr sz="4800" spc="-7" dirty="0">
                <a:solidFill>
                  <a:srgbClr val="414141"/>
                </a:solidFill>
                <a:latin typeface="Proxima Nova"/>
                <a:cs typeface="Proxima Nova"/>
              </a:rPr>
              <a:t>a</a:t>
            </a:r>
            <a:r>
              <a:rPr sz="4800" spc="-33" dirty="0">
                <a:solidFill>
                  <a:srgbClr val="414141"/>
                </a:solidFill>
                <a:latin typeface="Proxima Nova"/>
                <a:cs typeface="Proxima Nova"/>
              </a:rPr>
              <a:t> </a:t>
            </a:r>
            <a:r>
              <a:rPr sz="4800" spc="7" dirty="0">
                <a:solidFill>
                  <a:srgbClr val="414141"/>
                </a:solidFill>
                <a:latin typeface="Proxima Nova"/>
                <a:cs typeface="Proxima Nova"/>
              </a:rPr>
              <a:t>department,	</a:t>
            </a:r>
            <a:r>
              <a:rPr sz="4800" spc="-13" dirty="0">
                <a:solidFill>
                  <a:srgbClr val="414141"/>
                </a:solidFill>
                <a:latin typeface="Proxima Nova"/>
                <a:cs typeface="Proxima Nova"/>
              </a:rPr>
              <a:t>it </a:t>
            </a:r>
            <a:r>
              <a:rPr sz="4800" spc="13" dirty="0">
                <a:solidFill>
                  <a:srgbClr val="414141"/>
                </a:solidFill>
                <a:latin typeface="Proxima Nova"/>
                <a:cs typeface="Proxima Nova"/>
              </a:rPr>
              <a:t>should</a:t>
            </a:r>
            <a:r>
              <a:rPr sz="4800" spc="-193" dirty="0">
                <a:solidFill>
                  <a:srgbClr val="414141"/>
                </a:solidFill>
                <a:latin typeface="Proxima Nova"/>
                <a:cs typeface="Proxima Nova"/>
              </a:rPr>
              <a:t> </a:t>
            </a:r>
            <a:r>
              <a:rPr sz="4800" spc="20" dirty="0">
                <a:solidFill>
                  <a:srgbClr val="414141"/>
                </a:solidFill>
                <a:latin typeface="Proxima Nova"/>
                <a:cs typeface="Proxima Nova"/>
              </a:rPr>
              <a:t>be</a:t>
            </a:r>
            <a:r>
              <a:rPr sz="4800" spc="13" dirty="0">
                <a:solidFill>
                  <a:srgbClr val="414141"/>
                </a:solidFill>
                <a:latin typeface="Proxima Nova"/>
                <a:cs typeface="Proxima Nova"/>
              </a:rPr>
              <a:t> </a:t>
            </a:r>
            <a:r>
              <a:rPr sz="4800" spc="20" dirty="0">
                <a:solidFill>
                  <a:srgbClr val="414141"/>
                </a:solidFill>
                <a:latin typeface="Proxima Nova"/>
                <a:cs typeface="Proxima Nova"/>
              </a:rPr>
              <a:t>the </a:t>
            </a:r>
            <a:r>
              <a:rPr sz="4800" dirty="0">
                <a:solidFill>
                  <a:srgbClr val="414141"/>
                </a:solidFill>
                <a:latin typeface="Proxima Nova"/>
                <a:cs typeface="Proxima Nova"/>
              </a:rPr>
              <a:t> </a:t>
            </a:r>
            <a:r>
              <a:rPr sz="4800" b="1" spc="-140" dirty="0">
                <a:solidFill>
                  <a:srgbClr val="F6751F"/>
                </a:solidFill>
                <a:latin typeface="Arial"/>
                <a:cs typeface="Arial"/>
              </a:rPr>
              <a:t>entire</a:t>
            </a:r>
            <a:r>
              <a:rPr sz="4800" b="1" spc="-80" dirty="0">
                <a:solidFill>
                  <a:srgbClr val="F6751F"/>
                </a:solidFill>
                <a:latin typeface="Arial"/>
                <a:cs typeface="Arial"/>
              </a:rPr>
              <a:t> </a:t>
            </a:r>
            <a:r>
              <a:rPr sz="4800" b="1" spc="-187" dirty="0">
                <a:solidFill>
                  <a:srgbClr val="F6751F"/>
                </a:solidFill>
                <a:latin typeface="Arial"/>
                <a:cs typeface="Arial"/>
              </a:rPr>
              <a:t>company.</a:t>
            </a:r>
            <a:r>
              <a:rPr sz="4800" spc="-187" dirty="0">
                <a:solidFill>
                  <a:srgbClr val="F6751F"/>
                </a:solidFill>
                <a:latin typeface="Proxima Nova"/>
                <a:cs typeface="Proxima Nova"/>
              </a:rPr>
              <a:t>”</a:t>
            </a:r>
            <a:endParaRPr sz="4800">
              <a:latin typeface="Proxima Nova"/>
              <a:cs typeface="Proxima No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12894" y="4856079"/>
            <a:ext cx="521800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3200" dirty="0">
                <a:solidFill>
                  <a:srgbClr val="414141"/>
                </a:solidFill>
                <a:latin typeface="Proxima Nova"/>
                <a:cs typeface="Proxima Nova"/>
              </a:rPr>
              <a:t>- </a:t>
            </a:r>
            <a:r>
              <a:rPr sz="3200" spc="7" dirty="0">
                <a:solidFill>
                  <a:srgbClr val="414141"/>
                </a:solidFill>
                <a:latin typeface="Proxima Nova"/>
                <a:cs typeface="Proxima Nova"/>
              </a:rPr>
              <a:t>Tony </a:t>
            </a:r>
            <a:r>
              <a:rPr sz="3200" spc="-13" dirty="0">
                <a:solidFill>
                  <a:srgbClr val="414141"/>
                </a:solidFill>
                <a:latin typeface="Proxima Nova"/>
                <a:cs typeface="Proxima Nova"/>
              </a:rPr>
              <a:t>Hsieh, </a:t>
            </a:r>
            <a:r>
              <a:rPr sz="3200" dirty="0">
                <a:solidFill>
                  <a:srgbClr val="414141"/>
                </a:solidFill>
                <a:latin typeface="Proxima Nova"/>
                <a:cs typeface="Proxima Nova"/>
              </a:rPr>
              <a:t>CEO </a:t>
            </a:r>
            <a:r>
              <a:rPr sz="3200" spc="13" dirty="0">
                <a:solidFill>
                  <a:srgbClr val="414141"/>
                </a:solidFill>
                <a:latin typeface="Proxima Nova"/>
                <a:cs typeface="Proxima Nova"/>
              </a:rPr>
              <a:t>of</a:t>
            </a:r>
            <a:r>
              <a:rPr sz="3200" spc="-73" dirty="0">
                <a:solidFill>
                  <a:srgbClr val="414141"/>
                </a:solidFill>
                <a:latin typeface="Proxima Nova"/>
                <a:cs typeface="Proxima Nova"/>
              </a:rPr>
              <a:t> </a:t>
            </a:r>
            <a:r>
              <a:rPr sz="3200" spc="20" dirty="0">
                <a:solidFill>
                  <a:srgbClr val="414141"/>
                </a:solidFill>
                <a:latin typeface="Proxima Nova"/>
                <a:cs typeface="Proxima Nova"/>
              </a:rPr>
              <a:t>Zappos</a:t>
            </a:r>
            <a:endParaRPr sz="3200">
              <a:latin typeface="Proxima Nova"/>
              <a:cs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9694700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272213" y="1387732"/>
            <a:ext cx="3988647" cy="23980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18666"/>
              </a:lnSpc>
            </a:pPr>
            <a:r>
              <a:rPr sz="16000" b="1" spc="693" dirty="0">
                <a:solidFill>
                  <a:srgbClr val="F27926"/>
                </a:solidFill>
                <a:latin typeface="Arial"/>
                <a:cs typeface="Arial"/>
              </a:rPr>
              <a:t>6</a:t>
            </a:r>
            <a:r>
              <a:rPr sz="16000" b="1" spc="-800" dirty="0">
                <a:solidFill>
                  <a:srgbClr val="F27926"/>
                </a:solidFill>
                <a:latin typeface="Arial"/>
                <a:cs typeface="Arial"/>
              </a:rPr>
              <a:t>5%</a:t>
            </a:r>
            <a:endParaRPr sz="16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72213" y="3758398"/>
            <a:ext cx="10104967" cy="915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3307"/>
              </a:lnSpc>
            </a:pPr>
            <a:r>
              <a:rPr sz="3200" spc="13" dirty="0">
                <a:solidFill>
                  <a:srgbClr val="FFFFFF"/>
                </a:solidFill>
                <a:latin typeface="Proxima Nova"/>
                <a:cs typeface="Proxima Nova"/>
              </a:rPr>
              <a:t>of </a:t>
            </a:r>
            <a:r>
              <a:rPr sz="3200" spc="-7" dirty="0">
                <a:solidFill>
                  <a:srgbClr val="FFFFFF"/>
                </a:solidFill>
                <a:latin typeface="Proxima Nova"/>
                <a:cs typeface="Proxima Nova"/>
              </a:rPr>
              <a:t>consumers </a:t>
            </a:r>
            <a:r>
              <a:rPr sz="3200" spc="13" dirty="0">
                <a:solidFill>
                  <a:srgbClr val="FFFFFF"/>
                </a:solidFill>
                <a:latin typeface="Proxima Nova"/>
                <a:cs typeface="Proxima Nova"/>
              </a:rPr>
              <a:t>surveyed </a:t>
            </a:r>
            <a:r>
              <a:rPr sz="3200" spc="-13" dirty="0">
                <a:solidFill>
                  <a:srgbClr val="FFFFFF"/>
                </a:solidFill>
                <a:latin typeface="Proxima Nova"/>
                <a:cs typeface="Proxima Nova"/>
              </a:rPr>
              <a:t>said </a:t>
            </a:r>
            <a:r>
              <a:rPr sz="3200" spc="13" dirty="0">
                <a:solidFill>
                  <a:srgbClr val="FFFFFF"/>
                </a:solidFill>
                <a:latin typeface="Proxima Nova"/>
                <a:cs typeface="Proxima Nova"/>
              </a:rPr>
              <a:t>they’ve </a:t>
            </a:r>
            <a:r>
              <a:rPr sz="3200" spc="-13" dirty="0">
                <a:solidFill>
                  <a:srgbClr val="FFFFFF"/>
                </a:solidFill>
                <a:latin typeface="Proxima Nova"/>
                <a:cs typeface="Proxima Nova"/>
              </a:rPr>
              <a:t>cut </a:t>
            </a:r>
            <a:r>
              <a:rPr sz="3200" spc="-7" dirty="0">
                <a:solidFill>
                  <a:srgbClr val="FFFFFF"/>
                </a:solidFill>
                <a:latin typeface="Proxima Nova"/>
                <a:cs typeface="Proxima Nova"/>
              </a:rPr>
              <a:t>ties with a</a:t>
            </a:r>
            <a:r>
              <a:rPr sz="3200" spc="-305" dirty="0">
                <a:solidFill>
                  <a:srgbClr val="FFFFFF"/>
                </a:solidFill>
                <a:latin typeface="Proxima Nova"/>
                <a:cs typeface="Proxima Nova"/>
              </a:rPr>
              <a:t> </a:t>
            </a:r>
            <a:r>
              <a:rPr sz="3200" spc="7" dirty="0">
                <a:solidFill>
                  <a:srgbClr val="FFFFFF"/>
                </a:solidFill>
                <a:latin typeface="Proxima Nova"/>
                <a:cs typeface="Proxima Nova"/>
              </a:rPr>
              <a:t>brand</a:t>
            </a:r>
            <a:endParaRPr sz="3200">
              <a:latin typeface="Proxima Nova"/>
              <a:cs typeface="Proxima Nova"/>
            </a:endParaRPr>
          </a:p>
          <a:p>
            <a:pPr marL="16933">
              <a:spcBef>
                <a:spcPts val="27"/>
              </a:spcBef>
            </a:pPr>
            <a:r>
              <a:rPr sz="3200" spc="27" dirty="0">
                <a:solidFill>
                  <a:srgbClr val="FFFFFF"/>
                </a:solidFill>
                <a:latin typeface="Proxima Nova"/>
                <a:cs typeface="Proxima Nova"/>
              </a:rPr>
              <a:t>over </a:t>
            </a:r>
            <a:r>
              <a:rPr sz="3200" spc="-7" dirty="0">
                <a:solidFill>
                  <a:srgbClr val="FFFFFF"/>
                </a:solidFill>
                <a:latin typeface="Proxima Nova"/>
                <a:cs typeface="Proxima Nova"/>
              </a:rPr>
              <a:t>a </a:t>
            </a:r>
            <a:r>
              <a:rPr sz="3200" spc="-27" dirty="0">
                <a:solidFill>
                  <a:srgbClr val="FFFFFF"/>
                </a:solidFill>
                <a:latin typeface="Proxima Nova"/>
                <a:cs typeface="Proxima Nova"/>
              </a:rPr>
              <a:t>single </a:t>
            </a:r>
            <a:r>
              <a:rPr sz="3200" spc="20" dirty="0">
                <a:solidFill>
                  <a:srgbClr val="FFFFFF"/>
                </a:solidFill>
                <a:latin typeface="Proxima Nova"/>
                <a:cs typeface="Proxima Nova"/>
              </a:rPr>
              <a:t>poor </a:t>
            </a:r>
            <a:r>
              <a:rPr sz="3200" spc="-7" dirty="0">
                <a:solidFill>
                  <a:srgbClr val="FFFFFF"/>
                </a:solidFill>
                <a:latin typeface="Proxima Nova"/>
                <a:cs typeface="Proxima Nova"/>
              </a:rPr>
              <a:t>customer </a:t>
            </a:r>
            <a:r>
              <a:rPr sz="3200" dirty="0">
                <a:solidFill>
                  <a:srgbClr val="FFFFFF"/>
                </a:solidFill>
                <a:latin typeface="Proxima Nova"/>
                <a:cs typeface="Proxima Nova"/>
              </a:rPr>
              <a:t>service</a:t>
            </a:r>
            <a:r>
              <a:rPr sz="3200" spc="-272" dirty="0">
                <a:solidFill>
                  <a:srgbClr val="FFFFFF"/>
                </a:solidFill>
                <a:latin typeface="Proxima Nova"/>
                <a:cs typeface="Proxima Nova"/>
              </a:rPr>
              <a:t> </a:t>
            </a:r>
            <a:r>
              <a:rPr sz="3200" spc="20" dirty="0">
                <a:solidFill>
                  <a:srgbClr val="FFFFFF"/>
                </a:solidFill>
                <a:latin typeface="Proxima Nova"/>
                <a:cs typeface="Proxima Nova"/>
              </a:rPr>
              <a:t>experience.</a:t>
            </a:r>
            <a:endParaRPr sz="3200">
              <a:latin typeface="Proxima Nova"/>
              <a:cs typeface="Proxima Nov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00414" y="6626693"/>
            <a:ext cx="3199553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800" spc="7" dirty="0">
                <a:solidFill>
                  <a:srgbClr val="FFFFFF"/>
                </a:solidFill>
                <a:latin typeface="Proxima Nova"/>
                <a:cs typeface="Proxima Nova"/>
              </a:rPr>
              <a:t>SOURCE: </a:t>
            </a:r>
            <a:r>
              <a:rPr sz="800" u="sng" spc="20" dirty="0">
                <a:solidFill>
                  <a:srgbClr val="FFFFFF"/>
                </a:solidFill>
                <a:latin typeface="Proxima Nova"/>
                <a:cs typeface="Proxima Nova"/>
              </a:rPr>
              <a:t>2014 </a:t>
            </a:r>
            <a:r>
              <a:rPr sz="800" u="sng" spc="-7" dirty="0">
                <a:solidFill>
                  <a:srgbClr val="FFFFFF"/>
                </a:solidFill>
                <a:latin typeface="Proxima Nova"/>
                <a:cs typeface="Proxima Nova"/>
              </a:rPr>
              <a:t>Parature </a:t>
            </a:r>
            <a:r>
              <a:rPr sz="800" u="sng" spc="13" dirty="0">
                <a:solidFill>
                  <a:srgbClr val="FFFFFF"/>
                </a:solidFill>
                <a:latin typeface="Proxima Nova"/>
                <a:cs typeface="Proxima Nova"/>
              </a:rPr>
              <a:t>State </a:t>
            </a:r>
            <a:r>
              <a:rPr sz="800" u="sng" spc="-33" dirty="0">
                <a:solidFill>
                  <a:srgbClr val="FFFFFF"/>
                </a:solidFill>
                <a:latin typeface="Proxima Nova"/>
                <a:cs typeface="Proxima Nova"/>
              </a:rPr>
              <a:t>of  </a:t>
            </a:r>
            <a:r>
              <a:rPr sz="800" u="sng" spc="-40" dirty="0">
                <a:solidFill>
                  <a:srgbClr val="FFFFFF"/>
                </a:solidFill>
                <a:latin typeface="Proxima Nova"/>
                <a:cs typeface="Proxima Nova"/>
              </a:rPr>
              <a:t>Multichannel </a:t>
            </a:r>
            <a:r>
              <a:rPr sz="800" u="sng" spc="-13" dirty="0">
                <a:solidFill>
                  <a:srgbClr val="FFFFFF"/>
                </a:solidFill>
                <a:latin typeface="Proxima Nova"/>
                <a:cs typeface="Proxima Nova"/>
              </a:rPr>
              <a:t>Customer </a:t>
            </a:r>
            <a:r>
              <a:rPr sz="800" u="sng" spc="-7" dirty="0">
                <a:solidFill>
                  <a:srgbClr val="FFFFFF"/>
                </a:solidFill>
                <a:latin typeface="Proxima Nova"/>
                <a:cs typeface="Proxima Nova"/>
              </a:rPr>
              <a:t>Service</a:t>
            </a:r>
            <a:r>
              <a:rPr sz="800" u="sng" spc="87" dirty="0">
                <a:solidFill>
                  <a:srgbClr val="FFFFFF"/>
                </a:solidFill>
                <a:latin typeface="Proxima Nova"/>
                <a:cs typeface="Proxima Nova"/>
              </a:rPr>
              <a:t> </a:t>
            </a:r>
            <a:r>
              <a:rPr sz="800" u="sng" spc="-7" dirty="0">
                <a:solidFill>
                  <a:srgbClr val="FFFFFF"/>
                </a:solidFill>
                <a:latin typeface="Proxima Nova"/>
                <a:cs typeface="Proxima Nova"/>
              </a:rPr>
              <a:t>Survey</a:t>
            </a:r>
            <a:endParaRPr sz="800">
              <a:latin typeface="Proxima Nova"/>
              <a:cs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9248518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720221" y="2205700"/>
            <a:ext cx="3493347" cy="20672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182" indent="-694249">
              <a:buClr>
                <a:srgbClr val="E36F1E"/>
              </a:buClr>
              <a:buAutoNum type="arabicPlain"/>
              <a:tabLst>
                <a:tab pos="711182" algn="l"/>
              </a:tabLst>
            </a:pPr>
            <a:r>
              <a:rPr sz="3200" dirty="0">
                <a:solidFill>
                  <a:srgbClr val="313131"/>
                </a:solidFill>
                <a:latin typeface="Proxima Nova"/>
                <a:cs typeface="Proxima Nova"/>
              </a:rPr>
              <a:t>Innovation</a:t>
            </a:r>
            <a:endParaRPr sz="3200" dirty="0">
              <a:latin typeface="Proxima Nova"/>
              <a:cs typeface="Proxima Nova"/>
            </a:endParaRPr>
          </a:p>
          <a:p>
            <a:pPr marL="711182" indent="-694249">
              <a:spcBef>
                <a:spcPts val="2293"/>
              </a:spcBef>
              <a:buClr>
                <a:srgbClr val="E36F1E"/>
              </a:buClr>
              <a:buAutoNum type="arabicPlain"/>
              <a:tabLst>
                <a:tab pos="711182" algn="l"/>
              </a:tabLst>
            </a:pPr>
            <a:r>
              <a:rPr sz="3200" spc="-20" dirty="0">
                <a:solidFill>
                  <a:srgbClr val="313131"/>
                </a:solidFill>
                <a:latin typeface="Proxima Nova"/>
                <a:cs typeface="Proxima Nova"/>
              </a:rPr>
              <a:t>Communication</a:t>
            </a:r>
            <a:endParaRPr sz="3200" dirty="0">
              <a:latin typeface="Proxima Nova"/>
              <a:cs typeface="Proxima Nova"/>
            </a:endParaRPr>
          </a:p>
          <a:p>
            <a:pPr marL="711182" indent="-694249">
              <a:spcBef>
                <a:spcPts val="2293"/>
              </a:spcBef>
              <a:buClr>
                <a:srgbClr val="E36F1E"/>
              </a:buClr>
              <a:buAutoNum type="arabicPlain"/>
              <a:tabLst>
                <a:tab pos="711182" algn="l"/>
              </a:tabLst>
            </a:pPr>
            <a:r>
              <a:rPr sz="3200" dirty="0">
                <a:solidFill>
                  <a:srgbClr val="313131"/>
                </a:solidFill>
                <a:latin typeface="Proxima Nova"/>
                <a:cs typeface="Proxima Nova"/>
              </a:rPr>
              <a:t>Education</a:t>
            </a:r>
            <a:endParaRPr sz="3200" dirty="0">
              <a:latin typeface="Proxima Nova"/>
              <a:cs typeface="Proxima Nov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61482" y="603625"/>
            <a:ext cx="12539631" cy="1299383"/>
          </a:xfrm>
          <a:prstGeom prst="rect">
            <a:avLst/>
          </a:prstGeom>
        </p:spPr>
        <p:txBody>
          <a:bodyPr vert="horz" wrap="square" lIns="0" tIns="555296" rIns="0" bIns="0" rtlCol="0" anchor="t">
            <a:spAutoFit/>
          </a:bodyPr>
          <a:lstStyle/>
          <a:p>
            <a:pPr marL="485975"/>
            <a:r>
              <a:rPr sz="4800" spc="-193" dirty="0">
                <a:solidFill>
                  <a:schemeClr val="bg1"/>
                </a:solidFill>
              </a:rPr>
              <a:t>THE </a:t>
            </a:r>
            <a:r>
              <a:rPr sz="4800" spc="-280" dirty="0">
                <a:solidFill>
                  <a:schemeClr val="bg1"/>
                </a:solidFill>
              </a:rPr>
              <a:t>THREE </a:t>
            </a:r>
            <a:r>
              <a:rPr sz="4800" spc="-320" dirty="0">
                <a:solidFill>
                  <a:schemeClr val="bg1"/>
                </a:solidFill>
              </a:rPr>
              <a:t>PILLARS </a:t>
            </a:r>
            <a:r>
              <a:rPr sz="4800" spc="-120" dirty="0">
                <a:solidFill>
                  <a:schemeClr val="bg1"/>
                </a:solidFill>
              </a:rPr>
              <a:t>OF</a:t>
            </a:r>
            <a:r>
              <a:rPr sz="4800" spc="20" dirty="0">
                <a:solidFill>
                  <a:schemeClr val="bg1"/>
                </a:solidFill>
              </a:rPr>
              <a:t> </a:t>
            </a:r>
            <a:r>
              <a:rPr sz="4800" spc="-200" dirty="0">
                <a:solidFill>
                  <a:schemeClr val="bg1"/>
                </a:solidFill>
              </a:rPr>
              <a:t>DELIGHT</a:t>
            </a:r>
            <a:endParaRPr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22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0220" y="2160458"/>
            <a:ext cx="5620173" cy="110799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6933"/>
            <a:r>
              <a:rPr sz="7200" spc="-47" dirty="0">
                <a:solidFill>
                  <a:srgbClr val="E36F21"/>
                </a:solidFill>
              </a:rPr>
              <a:t>I</a:t>
            </a:r>
            <a:r>
              <a:rPr sz="7200" spc="-100" dirty="0">
                <a:solidFill>
                  <a:srgbClr val="E36F21"/>
                </a:solidFill>
              </a:rPr>
              <a:t>N</a:t>
            </a:r>
            <a:r>
              <a:rPr sz="7200" spc="-7" dirty="0">
                <a:solidFill>
                  <a:srgbClr val="E36F21"/>
                </a:solidFill>
              </a:rPr>
              <a:t>N</a:t>
            </a:r>
            <a:r>
              <a:rPr sz="7200" spc="-140" dirty="0">
                <a:solidFill>
                  <a:srgbClr val="E36F21"/>
                </a:solidFill>
              </a:rPr>
              <a:t>O</a:t>
            </a:r>
            <a:r>
              <a:rPr sz="7200" spc="-13" dirty="0">
                <a:solidFill>
                  <a:srgbClr val="E36F21"/>
                </a:solidFill>
              </a:rPr>
              <a:t>V</a:t>
            </a:r>
            <a:r>
              <a:rPr sz="7200" spc="-413" dirty="0">
                <a:solidFill>
                  <a:srgbClr val="E36F21"/>
                </a:solidFill>
              </a:rPr>
              <a:t>A</a:t>
            </a:r>
            <a:r>
              <a:rPr sz="7200" spc="-267" dirty="0">
                <a:solidFill>
                  <a:srgbClr val="E36F21"/>
                </a:solidFill>
              </a:rPr>
              <a:t>T</a:t>
            </a:r>
            <a:r>
              <a:rPr sz="7200" spc="-60" dirty="0">
                <a:solidFill>
                  <a:srgbClr val="E36F21"/>
                </a:solidFill>
              </a:rPr>
              <a:t>I</a:t>
            </a:r>
            <a:r>
              <a:rPr sz="7200" spc="-220" dirty="0">
                <a:solidFill>
                  <a:srgbClr val="E36F21"/>
                </a:solidFill>
              </a:rPr>
              <a:t>O</a:t>
            </a:r>
            <a:r>
              <a:rPr sz="7200" spc="-20" dirty="0">
                <a:solidFill>
                  <a:srgbClr val="E36F21"/>
                </a:solidFill>
              </a:rPr>
              <a:t>N</a:t>
            </a:r>
            <a:endParaRPr sz="7200"/>
          </a:p>
        </p:txBody>
      </p:sp>
      <p:sp>
        <p:nvSpPr>
          <p:cNvPr id="4" name="object 4"/>
          <p:cNvSpPr txBox="1"/>
          <p:nvPr/>
        </p:nvSpPr>
        <p:spPr>
          <a:xfrm>
            <a:off x="720221" y="3396591"/>
            <a:ext cx="10080412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4240"/>
              </a:lnSpc>
            </a:pPr>
            <a:r>
              <a:rPr sz="3733" b="1" spc="-120" dirty="0">
                <a:solidFill>
                  <a:srgbClr val="FFFFFF"/>
                </a:solidFill>
                <a:latin typeface="Arial"/>
                <a:cs typeface="Arial"/>
              </a:rPr>
              <a:t>Change </a:t>
            </a:r>
            <a:r>
              <a:rPr sz="3733" b="1" spc="-213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3733" b="1" spc="-53" dirty="0">
                <a:solidFill>
                  <a:srgbClr val="FFFFFF"/>
                </a:solidFill>
                <a:latin typeface="Arial"/>
                <a:cs typeface="Arial"/>
              </a:rPr>
              <a:t>better </a:t>
            </a:r>
            <a:r>
              <a:rPr sz="3733" b="1" spc="-113" dirty="0">
                <a:solidFill>
                  <a:srgbClr val="FFFFFF"/>
                </a:solidFill>
                <a:latin typeface="Arial"/>
                <a:cs typeface="Arial"/>
              </a:rPr>
              <a:t>than </a:t>
            </a:r>
            <a:r>
              <a:rPr sz="3733" b="1" spc="-67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3733" b="1" spc="-167" dirty="0">
                <a:solidFill>
                  <a:srgbClr val="FFFFFF"/>
                </a:solidFill>
                <a:latin typeface="Arial"/>
                <a:cs typeface="Arial"/>
              </a:rPr>
              <a:t>status</a:t>
            </a:r>
            <a:r>
              <a:rPr sz="3733" b="1" spc="-10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33" b="1" spc="-147" dirty="0">
                <a:solidFill>
                  <a:srgbClr val="FFFFFF"/>
                </a:solidFill>
                <a:latin typeface="Arial"/>
                <a:cs typeface="Arial"/>
              </a:rPr>
              <a:t>quo.</a:t>
            </a:r>
            <a:endParaRPr sz="3733" dirty="0">
              <a:latin typeface="Arial"/>
              <a:cs typeface="Arial"/>
            </a:endParaRPr>
          </a:p>
          <a:p>
            <a:pPr marL="16933">
              <a:lnSpc>
                <a:spcPts val="4240"/>
              </a:lnSpc>
            </a:pPr>
            <a:r>
              <a:rPr sz="3733" spc="-13" dirty="0">
                <a:solidFill>
                  <a:srgbClr val="EA7C23"/>
                </a:solidFill>
                <a:latin typeface="Proxima Nova"/>
                <a:cs typeface="Proxima Nova"/>
              </a:rPr>
              <a:t>Innovate </a:t>
            </a:r>
            <a:r>
              <a:rPr sz="3733" spc="-20" dirty="0">
                <a:solidFill>
                  <a:srgbClr val="EA7C23"/>
                </a:solidFill>
                <a:latin typeface="Proxima Nova"/>
                <a:cs typeface="Proxima Nova"/>
              </a:rPr>
              <a:t>to </a:t>
            </a:r>
            <a:r>
              <a:rPr sz="3733" dirty="0">
                <a:solidFill>
                  <a:srgbClr val="EA7C23"/>
                </a:solidFill>
                <a:latin typeface="Proxima Nova"/>
                <a:cs typeface="Proxima Nova"/>
              </a:rPr>
              <a:t>serve </a:t>
            </a:r>
            <a:r>
              <a:rPr sz="3733" spc="-7" dirty="0">
                <a:solidFill>
                  <a:srgbClr val="FFFFFF"/>
                </a:solidFill>
                <a:latin typeface="Proxima Nova"/>
                <a:cs typeface="Proxima Nova"/>
              </a:rPr>
              <a:t>people with </a:t>
            </a:r>
            <a:r>
              <a:rPr sz="3733" spc="-33" dirty="0">
                <a:solidFill>
                  <a:srgbClr val="FFFFFF"/>
                </a:solidFill>
                <a:latin typeface="Proxima Nova"/>
                <a:cs typeface="Proxima Nova"/>
              </a:rPr>
              <a:t>the right</a:t>
            </a:r>
            <a:r>
              <a:rPr sz="3733" spc="333" dirty="0">
                <a:solidFill>
                  <a:srgbClr val="FFFFFF"/>
                </a:solidFill>
                <a:latin typeface="Proxima Nova"/>
                <a:cs typeface="Proxima Nova"/>
              </a:rPr>
              <a:t> </a:t>
            </a:r>
            <a:r>
              <a:rPr sz="3733" spc="-20" dirty="0">
                <a:solidFill>
                  <a:srgbClr val="FFFFFF"/>
                </a:solidFill>
                <a:latin typeface="Proxima Nova"/>
                <a:cs typeface="Proxima Nova"/>
              </a:rPr>
              <a:t>products.</a:t>
            </a:r>
            <a:endParaRPr sz="3733" dirty="0">
              <a:latin typeface="Proxima Nova"/>
              <a:cs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0930127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61483" y="603625"/>
            <a:ext cx="10345780" cy="2038046"/>
          </a:xfrm>
          <a:prstGeom prst="rect">
            <a:avLst/>
          </a:prstGeom>
        </p:spPr>
        <p:txBody>
          <a:bodyPr vert="horz" wrap="square" lIns="0" tIns="555296" rIns="0" bIns="0" rtlCol="0" anchor="t">
            <a:spAutoFit/>
          </a:bodyPr>
          <a:lstStyle/>
          <a:p>
            <a:pPr marL="485975"/>
            <a:r>
              <a:rPr lang="en-US" sz="4800" spc="-193" dirty="0" smtClean="0">
                <a:solidFill>
                  <a:schemeClr val="bg1"/>
                </a:solidFill>
              </a:rPr>
              <a:t>I AM NOT SAYING WE CHANGE OUR </a:t>
            </a:r>
            <a:br>
              <a:rPr lang="en-US" sz="4800" spc="-193" dirty="0" smtClean="0">
                <a:solidFill>
                  <a:schemeClr val="bg1"/>
                </a:solidFill>
              </a:rPr>
            </a:br>
            <a:r>
              <a:rPr lang="en-US" sz="4800" spc="-193" dirty="0" smtClean="0">
                <a:solidFill>
                  <a:schemeClr val="bg1"/>
                </a:solidFill>
              </a:rPr>
              <a:t>“PRODUCT” OR “SERVICES”</a:t>
            </a:r>
            <a:endParaRPr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5964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4"/>
          <p:cNvSpPr txBox="1">
            <a:spLocks/>
          </p:cNvSpPr>
          <p:nvPr/>
        </p:nvSpPr>
        <p:spPr>
          <a:xfrm>
            <a:off x="800017" y="616841"/>
            <a:ext cx="10591965" cy="2038046"/>
          </a:xfrm>
          <a:prstGeom prst="rect">
            <a:avLst/>
          </a:prstGeom>
        </p:spPr>
        <p:txBody>
          <a:bodyPr vert="horz" wrap="square" lIns="0" tIns="555296" rIns="0" bIns="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85975"/>
            <a:r>
              <a:rPr lang="en-US" sz="4800" spc="-193" dirty="0" smtClean="0">
                <a:solidFill>
                  <a:schemeClr val="bg1"/>
                </a:solidFill>
              </a:rPr>
              <a:t>I AM SAYING WE MUST CHANGE OUR </a:t>
            </a:r>
            <a:br>
              <a:rPr lang="en-US" sz="4800" spc="-193" dirty="0" smtClean="0">
                <a:solidFill>
                  <a:schemeClr val="bg1"/>
                </a:solidFill>
              </a:rPr>
            </a:br>
            <a:r>
              <a:rPr lang="en-US" sz="4800" spc="-193" dirty="0" smtClean="0">
                <a:solidFill>
                  <a:schemeClr val="bg1"/>
                </a:solidFill>
              </a:rPr>
              <a:t>PROCESSES AND APPROACHES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9486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0222" y="2160458"/>
            <a:ext cx="8332338" cy="110799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6933"/>
            <a:r>
              <a:rPr sz="7200" spc="-140" dirty="0">
                <a:solidFill>
                  <a:srgbClr val="E36F21"/>
                </a:solidFill>
              </a:rPr>
              <a:t>COMMUNICATION</a:t>
            </a:r>
            <a:endParaRPr sz="7200"/>
          </a:p>
        </p:txBody>
      </p:sp>
      <p:sp>
        <p:nvSpPr>
          <p:cNvPr id="4" name="object 4"/>
          <p:cNvSpPr txBox="1"/>
          <p:nvPr/>
        </p:nvSpPr>
        <p:spPr>
          <a:xfrm>
            <a:off x="720222" y="3379658"/>
            <a:ext cx="7395633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4240"/>
              </a:lnSpc>
            </a:pPr>
            <a:r>
              <a:rPr sz="3733" b="1" spc="-147" dirty="0">
                <a:solidFill>
                  <a:srgbClr val="FFFFFF"/>
                </a:solidFill>
                <a:latin typeface="Arial"/>
                <a:cs typeface="Arial"/>
              </a:rPr>
              <a:t>Personal </a:t>
            </a:r>
            <a:r>
              <a:rPr sz="3733" b="1" spc="-213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3733" b="1" spc="-53" dirty="0">
                <a:solidFill>
                  <a:srgbClr val="FFFFFF"/>
                </a:solidFill>
                <a:latin typeface="Arial"/>
                <a:cs typeface="Arial"/>
              </a:rPr>
              <a:t>better </a:t>
            </a:r>
            <a:r>
              <a:rPr sz="3733" b="1" spc="-113" dirty="0">
                <a:solidFill>
                  <a:srgbClr val="FFFFFF"/>
                </a:solidFill>
                <a:latin typeface="Arial"/>
                <a:cs typeface="Arial"/>
              </a:rPr>
              <a:t>than</a:t>
            </a:r>
            <a:r>
              <a:rPr sz="3733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33" b="1" spc="-140" dirty="0">
                <a:solidFill>
                  <a:srgbClr val="FFFFFF"/>
                </a:solidFill>
                <a:latin typeface="Arial"/>
                <a:cs typeface="Arial"/>
              </a:rPr>
              <a:t>impersonal.</a:t>
            </a:r>
            <a:endParaRPr sz="3733" dirty="0">
              <a:latin typeface="Arial"/>
              <a:cs typeface="Arial"/>
            </a:endParaRPr>
          </a:p>
          <a:p>
            <a:pPr marL="16933">
              <a:lnSpc>
                <a:spcPts val="4240"/>
              </a:lnSpc>
            </a:pPr>
            <a:r>
              <a:rPr sz="3733" spc="-7" dirty="0">
                <a:solidFill>
                  <a:srgbClr val="EA7C23"/>
                </a:solidFill>
                <a:latin typeface="Proxima Nova"/>
                <a:cs typeface="Proxima Nova"/>
              </a:rPr>
              <a:t>Communicate </a:t>
            </a:r>
            <a:r>
              <a:rPr sz="3733" spc="-20" dirty="0">
                <a:solidFill>
                  <a:srgbClr val="EA7C23"/>
                </a:solidFill>
                <a:latin typeface="Proxima Nova"/>
                <a:cs typeface="Proxima Nova"/>
              </a:rPr>
              <a:t>to help </a:t>
            </a:r>
            <a:r>
              <a:rPr sz="3733" spc="-7" dirty="0">
                <a:solidFill>
                  <a:srgbClr val="FFFFFF"/>
                </a:solidFill>
                <a:latin typeface="Proxima Nova"/>
                <a:cs typeface="Proxima Nova"/>
              </a:rPr>
              <a:t>people.</a:t>
            </a:r>
            <a:endParaRPr sz="3733" dirty="0">
              <a:latin typeface="Proxima Nova"/>
              <a:cs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4833026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0222" y="2166251"/>
            <a:ext cx="5213772" cy="110799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6933"/>
            <a:r>
              <a:rPr sz="7200" spc="-233" dirty="0">
                <a:solidFill>
                  <a:srgbClr val="E36F21"/>
                </a:solidFill>
              </a:rPr>
              <a:t>EDUCATION</a:t>
            </a:r>
            <a:endParaRPr sz="7200"/>
          </a:p>
        </p:txBody>
      </p:sp>
      <p:sp>
        <p:nvSpPr>
          <p:cNvPr id="4" name="object 4"/>
          <p:cNvSpPr txBox="1"/>
          <p:nvPr/>
        </p:nvSpPr>
        <p:spPr>
          <a:xfrm>
            <a:off x="720222" y="3402384"/>
            <a:ext cx="8594513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4240"/>
              </a:lnSpc>
            </a:pPr>
            <a:r>
              <a:rPr sz="3733" b="1" spc="-147" dirty="0">
                <a:solidFill>
                  <a:srgbClr val="FFFFFF"/>
                </a:solidFill>
                <a:latin typeface="Arial"/>
                <a:cs typeface="Arial"/>
              </a:rPr>
              <a:t>Empowering </a:t>
            </a:r>
            <a:r>
              <a:rPr sz="3733" b="1" spc="-213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3733" b="1" spc="-53" dirty="0">
                <a:solidFill>
                  <a:srgbClr val="FFFFFF"/>
                </a:solidFill>
                <a:latin typeface="Arial"/>
                <a:cs typeface="Arial"/>
              </a:rPr>
              <a:t>better </a:t>
            </a:r>
            <a:r>
              <a:rPr sz="3733" b="1" spc="-113" dirty="0">
                <a:solidFill>
                  <a:srgbClr val="FFFFFF"/>
                </a:solidFill>
                <a:latin typeface="Arial"/>
                <a:cs typeface="Arial"/>
              </a:rPr>
              <a:t>than</a:t>
            </a:r>
            <a:r>
              <a:rPr sz="3733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733" b="1" spc="-140" dirty="0">
                <a:solidFill>
                  <a:srgbClr val="FFFFFF"/>
                </a:solidFill>
                <a:latin typeface="Arial"/>
                <a:cs typeface="Arial"/>
              </a:rPr>
              <a:t>ignoring.</a:t>
            </a:r>
            <a:endParaRPr sz="3733" dirty="0">
              <a:latin typeface="Arial"/>
              <a:cs typeface="Arial"/>
            </a:endParaRPr>
          </a:p>
          <a:p>
            <a:pPr marL="16933">
              <a:lnSpc>
                <a:spcPts val="4240"/>
              </a:lnSpc>
            </a:pPr>
            <a:r>
              <a:rPr sz="3733" spc="-13" dirty="0">
                <a:solidFill>
                  <a:srgbClr val="EA7C23"/>
                </a:solidFill>
                <a:latin typeface="Proxima Nova"/>
                <a:cs typeface="Proxima Nova"/>
              </a:rPr>
              <a:t>Educate </a:t>
            </a:r>
            <a:r>
              <a:rPr sz="3733" spc="-7" dirty="0">
                <a:solidFill>
                  <a:srgbClr val="EA7C23"/>
                </a:solidFill>
                <a:latin typeface="Proxima Nova"/>
                <a:cs typeface="Proxima Nova"/>
              </a:rPr>
              <a:t>people </a:t>
            </a:r>
            <a:r>
              <a:rPr sz="3733" spc="-20" dirty="0">
                <a:solidFill>
                  <a:srgbClr val="EA7C23"/>
                </a:solidFill>
                <a:latin typeface="Proxima Nova"/>
                <a:cs typeface="Proxima Nova"/>
              </a:rPr>
              <a:t>to grow </a:t>
            </a:r>
            <a:r>
              <a:rPr sz="3733" spc="-27" dirty="0">
                <a:solidFill>
                  <a:srgbClr val="FFFFFF"/>
                </a:solidFill>
                <a:latin typeface="Proxima Nova"/>
                <a:cs typeface="Proxima Nova"/>
              </a:rPr>
              <a:t>their</a:t>
            </a:r>
            <a:r>
              <a:rPr sz="3733" spc="227" dirty="0">
                <a:solidFill>
                  <a:srgbClr val="FFFFFF"/>
                </a:solidFill>
                <a:latin typeface="Proxima Nova"/>
                <a:cs typeface="Proxima Nova"/>
              </a:rPr>
              <a:t> </a:t>
            </a:r>
            <a:r>
              <a:rPr sz="3733" spc="-13" dirty="0">
                <a:solidFill>
                  <a:srgbClr val="FFFFFF"/>
                </a:solidFill>
                <a:latin typeface="Proxima Nova"/>
                <a:cs typeface="Proxima Nova"/>
              </a:rPr>
              <a:t>knowledge.</a:t>
            </a:r>
            <a:endParaRPr sz="3733" dirty="0">
              <a:latin typeface="Proxima Nova"/>
              <a:cs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8775145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7384" y="1838958"/>
            <a:ext cx="8043383" cy="242374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6933">
              <a:lnSpc>
                <a:spcPts val="5147"/>
              </a:lnSpc>
            </a:pPr>
            <a:r>
              <a:rPr sz="4800" dirty="0">
                <a:solidFill>
                  <a:srgbClr val="FFFFFF"/>
                </a:solidFill>
                <a:latin typeface="Proxima Nova"/>
                <a:cs typeface="Proxima Nova"/>
              </a:rPr>
              <a:t>“Customers </a:t>
            </a:r>
            <a:r>
              <a:rPr sz="4800" spc="-27" dirty="0">
                <a:solidFill>
                  <a:srgbClr val="FFFFFF"/>
                </a:solidFill>
                <a:latin typeface="Proxima Nova"/>
                <a:cs typeface="Proxima Nova"/>
              </a:rPr>
              <a:t>will</a:t>
            </a:r>
            <a:r>
              <a:rPr sz="4800" spc="7" dirty="0">
                <a:solidFill>
                  <a:srgbClr val="FFFFFF"/>
                </a:solidFill>
                <a:latin typeface="Proxima Nova"/>
                <a:cs typeface="Proxima Nova"/>
              </a:rPr>
              <a:t> </a:t>
            </a:r>
            <a:r>
              <a:rPr sz="4800" spc="-152" dirty="0">
                <a:solidFill>
                  <a:srgbClr val="FFFFFF"/>
                </a:solidFill>
              </a:rPr>
              <a:t>never</a:t>
            </a:r>
            <a:endParaRPr sz="4800" dirty="0">
              <a:latin typeface="Proxima Nova"/>
              <a:cs typeface="Proxima Nova"/>
            </a:endParaRPr>
          </a:p>
          <a:p>
            <a:pPr marL="16933">
              <a:lnSpc>
                <a:spcPts val="4600"/>
              </a:lnSpc>
            </a:pPr>
            <a:r>
              <a:rPr sz="4800" spc="-140" dirty="0">
                <a:solidFill>
                  <a:srgbClr val="FFFFFF"/>
                </a:solidFill>
              </a:rPr>
              <a:t>love </a:t>
            </a:r>
            <a:r>
              <a:rPr sz="4800" spc="-100" dirty="0">
                <a:solidFill>
                  <a:srgbClr val="FFFFFF"/>
                </a:solidFill>
              </a:rPr>
              <a:t>a </a:t>
            </a:r>
            <a:r>
              <a:rPr sz="4800" spc="-213" dirty="0">
                <a:solidFill>
                  <a:srgbClr val="FFFFFF"/>
                </a:solidFill>
              </a:rPr>
              <a:t>company </a:t>
            </a:r>
            <a:r>
              <a:rPr sz="4800" spc="13" dirty="0">
                <a:solidFill>
                  <a:srgbClr val="FFFFFF"/>
                </a:solidFill>
                <a:latin typeface="Proxima Nova"/>
                <a:cs typeface="Proxima Nova"/>
              </a:rPr>
              <a:t>until</a:t>
            </a:r>
            <a:r>
              <a:rPr sz="4800" spc="-147" dirty="0">
                <a:solidFill>
                  <a:srgbClr val="FFFFFF"/>
                </a:solidFill>
                <a:latin typeface="Proxima Nova"/>
                <a:cs typeface="Proxima Nova"/>
              </a:rPr>
              <a:t> </a:t>
            </a:r>
            <a:r>
              <a:rPr sz="4800" spc="20" dirty="0" smtClean="0">
                <a:solidFill>
                  <a:srgbClr val="FFFFFF"/>
                </a:solidFill>
                <a:latin typeface="Proxima Nova"/>
                <a:cs typeface="Proxima Nova"/>
              </a:rPr>
              <a:t>the</a:t>
            </a:r>
            <a:r>
              <a:rPr lang="en-US" sz="4800" spc="20" dirty="0" smtClean="0">
                <a:solidFill>
                  <a:srgbClr val="FFFFFF"/>
                </a:solidFill>
                <a:latin typeface="Proxima Nova"/>
                <a:cs typeface="Proxima Nova"/>
              </a:rPr>
              <a:t> </a:t>
            </a:r>
            <a:r>
              <a:rPr lang="en-US" sz="4800" spc="-152" dirty="0"/>
              <a:t>employees </a:t>
            </a:r>
            <a:r>
              <a:rPr lang="en-US" sz="4800" spc="-140" dirty="0"/>
              <a:t>love </a:t>
            </a:r>
            <a:r>
              <a:rPr lang="en-US" sz="4800" spc="-107" dirty="0"/>
              <a:t>it</a:t>
            </a:r>
            <a:r>
              <a:rPr lang="en-US" sz="4800" spc="-367" dirty="0"/>
              <a:t> </a:t>
            </a:r>
            <a:r>
              <a:rPr lang="en-US" sz="4800" spc="-180" dirty="0"/>
              <a:t>first</a:t>
            </a:r>
            <a:r>
              <a:rPr lang="en-US" sz="4800" spc="-180" dirty="0" smtClean="0"/>
              <a:t>.</a:t>
            </a:r>
            <a:r>
              <a:rPr lang="en-US" sz="4800" spc="-180" dirty="0" smtClean="0">
                <a:latin typeface="Proxima Nova"/>
                <a:cs typeface="Proxima Nova"/>
              </a:rPr>
              <a:t>”</a:t>
            </a:r>
            <a:r>
              <a:rPr lang="en-US" sz="4800" spc="-180" dirty="0">
                <a:latin typeface="Proxima Nova"/>
                <a:cs typeface="Proxima Nova"/>
              </a:rPr>
              <a:t/>
            </a:r>
            <a:br>
              <a:rPr lang="en-US" sz="4800" spc="-180" dirty="0">
                <a:latin typeface="Proxima Nova"/>
                <a:cs typeface="Proxima Nova"/>
              </a:rPr>
            </a:br>
            <a:endParaRPr sz="4800" dirty="0">
              <a:latin typeface="Proxima Nova"/>
              <a:cs typeface="Proxima Nov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idx="1"/>
          </p:nvPr>
        </p:nvSpPr>
        <p:spPr>
          <a:xfrm>
            <a:off x="600388" y="3828241"/>
            <a:ext cx="10991223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indent="0">
              <a:spcBef>
                <a:spcPts val="3640"/>
              </a:spcBef>
              <a:buNone/>
            </a:pPr>
            <a:r>
              <a:rPr sz="3800" spc="-53" dirty="0" smtClean="0">
                <a:latin typeface="Proxima Nova"/>
                <a:cs typeface="Proxima Nova"/>
              </a:rPr>
              <a:t>-</a:t>
            </a:r>
            <a:r>
              <a:rPr sz="3800" spc="-53" dirty="0">
                <a:latin typeface="Proxima Nova"/>
                <a:cs typeface="Proxima Nova"/>
              </a:rPr>
              <a:t>Simon</a:t>
            </a:r>
            <a:r>
              <a:rPr sz="3800" spc="-113" dirty="0">
                <a:latin typeface="Proxima Nova"/>
                <a:cs typeface="Proxima Nova"/>
              </a:rPr>
              <a:t> </a:t>
            </a:r>
            <a:r>
              <a:rPr sz="3800" spc="-60" dirty="0">
                <a:latin typeface="Proxima Nova"/>
                <a:cs typeface="Proxima Nova"/>
              </a:rPr>
              <a:t>Sinek</a:t>
            </a:r>
            <a:endParaRPr sz="3800" dirty="0">
              <a:latin typeface="Proxima Nova"/>
              <a:cs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5033074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235613" y="1900173"/>
            <a:ext cx="9047479" cy="25632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6906"/>
              </a:lnSpc>
            </a:pPr>
            <a:r>
              <a:rPr sz="6400" spc="-33" dirty="0">
                <a:solidFill>
                  <a:srgbClr val="FFFFFF"/>
                </a:solidFill>
                <a:latin typeface="Proxima Nova"/>
                <a:cs typeface="Proxima Nova"/>
              </a:rPr>
              <a:t>Your </a:t>
            </a:r>
            <a:r>
              <a:rPr sz="6400" b="1" spc="-233" dirty="0">
                <a:solidFill>
                  <a:srgbClr val="FFFFFF"/>
                </a:solidFill>
                <a:latin typeface="Arial"/>
                <a:cs typeface="Arial"/>
              </a:rPr>
              <a:t>hiring</a:t>
            </a:r>
            <a:r>
              <a:rPr sz="640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400" b="1" spc="-200" dirty="0">
                <a:solidFill>
                  <a:srgbClr val="FFFFFF"/>
                </a:solidFill>
                <a:latin typeface="Arial"/>
                <a:cs typeface="Arial"/>
              </a:rPr>
              <a:t>methodology</a:t>
            </a:r>
            <a:endParaRPr sz="6400">
              <a:latin typeface="Arial"/>
              <a:cs typeface="Arial"/>
            </a:endParaRPr>
          </a:p>
          <a:p>
            <a:pPr marL="16933" marR="1289441">
              <a:lnSpc>
                <a:spcPct val="79900"/>
              </a:lnSpc>
              <a:spcBef>
                <a:spcPts val="767"/>
              </a:spcBef>
            </a:pPr>
            <a:r>
              <a:rPr sz="6400" spc="13" dirty="0">
                <a:solidFill>
                  <a:srgbClr val="FFFFFF"/>
                </a:solidFill>
                <a:latin typeface="Proxima Nova"/>
                <a:cs typeface="Proxima Nova"/>
              </a:rPr>
              <a:t>is </a:t>
            </a:r>
            <a:r>
              <a:rPr sz="6400" spc="7" dirty="0">
                <a:solidFill>
                  <a:srgbClr val="FFFFFF"/>
                </a:solidFill>
                <a:latin typeface="Proxima Nova"/>
                <a:cs typeface="Proxima Nova"/>
              </a:rPr>
              <a:t>critical </a:t>
            </a:r>
            <a:r>
              <a:rPr sz="6400" spc="-13" dirty="0">
                <a:solidFill>
                  <a:srgbClr val="FFFFFF"/>
                </a:solidFill>
                <a:latin typeface="Proxima Nova"/>
                <a:cs typeface="Proxima Nova"/>
              </a:rPr>
              <a:t>to</a:t>
            </a:r>
            <a:r>
              <a:rPr sz="6400" spc="-200" dirty="0">
                <a:solidFill>
                  <a:srgbClr val="FFFFFF"/>
                </a:solidFill>
                <a:latin typeface="Proxima Nova"/>
                <a:cs typeface="Proxima Nova"/>
              </a:rPr>
              <a:t> </a:t>
            </a:r>
            <a:r>
              <a:rPr sz="6400" spc="-7" dirty="0">
                <a:solidFill>
                  <a:srgbClr val="FFFFFF"/>
                </a:solidFill>
                <a:latin typeface="Proxima Nova"/>
                <a:cs typeface="Proxima Nova"/>
              </a:rPr>
              <a:t>delighting  </a:t>
            </a:r>
            <a:r>
              <a:rPr sz="6400" spc="-20" dirty="0">
                <a:solidFill>
                  <a:srgbClr val="FFFFFF"/>
                </a:solidFill>
                <a:latin typeface="Proxima Nova"/>
                <a:cs typeface="Proxima Nova"/>
              </a:rPr>
              <a:t>your customers.</a:t>
            </a:r>
            <a:endParaRPr sz="6400">
              <a:latin typeface="Proxima Nova"/>
              <a:cs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27465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12191997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837959" y="1885655"/>
            <a:ext cx="9769081" cy="31516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lnSpc>
                <a:spcPct val="79900"/>
              </a:lnSpc>
            </a:pPr>
            <a:r>
              <a:rPr lang="en-US" sz="6400" b="1" spc="-360" dirty="0" smtClean="0">
                <a:solidFill>
                  <a:srgbClr val="EA7C23"/>
                </a:solidFill>
                <a:latin typeface="Arial"/>
                <a:cs typeface="Arial"/>
              </a:rPr>
              <a:t>90</a:t>
            </a:r>
            <a:r>
              <a:rPr lang="en-US" sz="6400" b="1" spc="-360" dirty="0" smtClean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lang="en-US" sz="6400" b="1" spc="-360" dirty="0" smtClean="0">
                <a:solidFill>
                  <a:srgbClr val="FFFFFF"/>
                </a:solidFill>
                <a:latin typeface="Arial"/>
                <a:cs typeface="Arial"/>
              </a:rPr>
              <a:t>PEOPLE SEARCH </a:t>
            </a:r>
            <a:r>
              <a:rPr lang="en-US" sz="6400" b="1" spc="-360" dirty="0" smtClean="0">
                <a:solidFill>
                  <a:srgbClr val="EA7C23"/>
                </a:solidFill>
                <a:latin typeface="Arial"/>
                <a:cs typeface="Arial"/>
              </a:rPr>
              <a:t>“HOW TO BECOME A FREEMASON”</a:t>
            </a:r>
            <a:r>
              <a:rPr lang="is-IS" sz="6400" b="1" spc="-360" dirty="0" smtClean="0">
                <a:solidFill>
                  <a:srgbClr val="FFFFFF"/>
                </a:solidFill>
                <a:latin typeface="Arial"/>
                <a:cs typeface="Arial"/>
              </a:rPr>
              <a:t>…</a:t>
            </a:r>
            <a:br>
              <a:rPr lang="is-IS" sz="6400" b="1" spc="-360" dirty="0" smtClean="0">
                <a:solidFill>
                  <a:srgbClr val="FFFFFF"/>
                </a:solidFill>
                <a:latin typeface="Arial"/>
                <a:cs typeface="Arial"/>
              </a:rPr>
            </a:br>
            <a:endParaRPr sz="64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71234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5088" y="918581"/>
            <a:ext cx="4759328" cy="92333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6933" marR="6773">
              <a:lnSpc>
                <a:spcPts val="3600"/>
              </a:lnSpc>
            </a:pPr>
            <a:r>
              <a:rPr spc="-247" dirty="0">
                <a:solidFill>
                  <a:schemeClr val="tx1"/>
                </a:solidFill>
              </a:rPr>
              <a:t>CREATE </a:t>
            </a:r>
            <a:r>
              <a:rPr spc="-187" dirty="0">
                <a:solidFill>
                  <a:schemeClr val="tx1"/>
                </a:solidFill>
              </a:rPr>
              <a:t>A </a:t>
            </a:r>
            <a:r>
              <a:rPr spc="-140" dirty="0">
                <a:solidFill>
                  <a:schemeClr val="tx1"/>
                </a:solidFill>
              </a:rPr>
              <a:t>HIRING  </a:t>
            </a:r>
            <a:r>
              <a:rPr spc="-160" dirty="0">
                <a:solidFill>
                  <a:schemeClr val="tx1"/>
                </a:solidFill>
              </a:rPr>
              <a:t>METHODOLOGY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55089" y="2232606"/>
            <a:ext cx="2667847" cy="3557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6518" indent="-609585">
              <a:buClr>
                <a:srgbClr val="F7761F"/>
              </a:buClr>
              <a:buFont typeface="Arial"/>
              <a:buChar char="•"/>
              <a:tabLst>
                <a:tab pos="626518" algn="l"/>
              </a:tabLst>
            </a:pPr>
            <a:r>
              <a:rPr sz="3200" spc="-40" dirty="0">
                <a:latin typeface="Proxima Nova"/>
                <a:cs typeface="Proxima Nova"/>
              </a:rPr>
              <a:t>Skills</a:t>
            </a:r>
            <a:endParaRPr sz="3200" dirty="0">
              <a:latin typeface="Proxima Nova"/>
              <a:cs typeface="Proxima Nova"/>
            </a:endParaRPr>
          </a:p>
          <a:p>
            <a:pPr marL="626518" indent="-609585">
              <a:spcBef>
                <a:spcPts val="1893"/>
              </a:spcBef>
              <a:buClr>
                <a:srgbClr val="F7761F"/>
              </a:buClr>
              <a:buFont typeface="Arial"/>
              <a:buChar char="•"/>
              <a:tabLst>
                <a:tab pos="626518" algn="l"/>
              </a:tabLst>
            </a:pPr>
            <a:r>
              <a:rPr sz="3200" spc="-27" dirty="0">
                <a:latin typeface="Proxima Nova"/>
                <a:cs typeface="Proxima Nova"/>
              </a:rPr>
              <a:t>Culture</a:t>
            </a:r>
            <a:r>
              <a:rPr sz="3200" spc="67" dirty="0">
                <a:latin typeface="Proxima Nova"/>
                <a:cs typeface="Proxima Nova"/>
              </a:rPr>
              <a:t> </a:t>
            </a:r>
            <a:r>
              <a:rPr sz="3200" spc="-13" dirty="0">
                <a:latin typeface="Proxima Nova"/>
                <a:cs typeface="Proxima Nova"/>
              </a:rPr>
              <a:t>fit</a:t>
            </a:r>
            <a:endParaRPr sz="3200" dirty="0">
              <a:latin typeface="Proxima Nova"/>
              <a:cs typeface="Proxima Nova"/>
            </a:endParaRPr>
          </a:p>
          <a:p>
            <a:pPr marL="626518" indent="-609585">
              <a:spcBef>
                <a:spcPts val="1893"/>
              </a:spcBef>
              <a:buClr>
                <a:srgbClr val="F7761F"/>
              </a:buClr>
              <a:buFont typeface="Arial"/>
              <a:buChar char="•"/>
              <a:tabLst>
                <a:tab pos="626518" algn="l"/>
              </a:tabLst>
            </a:pPr>
            <a:r>
              <a:rPr sz="3200" dirty="0">
                <a:latin typeface="Proxima Nova"/>
                <a:cs typeface="Proxima Nova"/>
              </a:rPr>
              <a:t>Beliefs</a:t>
            </a:r>
          </a:p>
          <a:p>
            <a:pPr marL="626518" indent="-609585">
              <a:spcBef>
                <a:spcPts val="1893"/>
              </a:spcBef>
              <a:buClr>
                <a:srgbClr val="F7761F"/>
              </a:buClr>
              <a:buFont typeface="Arial"/>
              <a:buChar char="•"/>
              <a:tabLst>
                <a:tab pos="626518" algn="l"/>
              </a:tabLst>
            </a:pPr>
            <a:r>
              <a:rPr sz="3200" spc="13" dirty="0">
                <a:latin typeface="Proxima Nova"/>
                <a:cs typeface="Proxima Nova"/>
              </a:rPr>
              <a:t>Experience</a:t>
            </a:r>
            <a:endParaRPr sz="3200" dirty="0">
              <a:latin typeface="Proxima Nova"/>
              <a:cs typeface="Proxima Nova"/>
            </a:endParaRPr>
          </a:p>
          <a:p>
            <a:pPr marL="626518" indent="-609585">
              <a:spcBef>
                <a:spcPts val="2160"/>
              </a:spcBef>
              <a:buClr>
                <a:srgbClr val="F7761F"/>
              </a:buClr>
              <a:buFont typeface="Arial"/>
              <a:buChar char="•"/>
              <a:tabLst>
                <a:tab pos="626518" algn="l"/>
              </a:tabLst>
            </a:pPr>
            <a:r>
              <a:rPr sz="3733" spc="13" dirty="0">
                <a:latin typeface="Proxima Nova"/>
                <a:cs typeface="Proxima Nova"/>
              </a:rPr>
              <a:t>Ideas</a:t>
            </a:r>
            <a:endParaRPr sz="3733" dirty="0">
              <a:latin typeface="Proxima Nova"/>
              <a:cs typeface="Proxima Nov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09733" y="1"/>
            <a:ext cx="6282267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954307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607772" y="859077"/>
            <a:ext cx="11471452" cy="5270674"/>
          </a:xfrm>
          <a:prstGeom prst="rect">
            <a:avLst/>
          </a:prstGeom>
        </p:spPr>
        <p:txBody>
          <a:bodyPr vert="horz" wrap="square" lIns="0" tIns="25400" rIns="0" bIns="0" rtlCol="0" anchor="b">
            <a:spAutoFit/>
          </a:bodyPr>
          <a:lstStyle/>
          <a:p>
            <a:pPr marL="6081455" marR="6773">
              <a:lnSpc>
                <a:spcPts val="5067"/>
              </a:lnSpc>
              <a:spcBef>
                <a:spcPts val="200"/>
              </a:spcBef>
            </a:pPr>
            <a:r>
              <a:rPr spc="-13" dirty="0">
                <a:solidFill>
                  <a:schemeClr val="bg1"/>
                </a:solidFill>
              </a:rPr>
              <a:t>“The </a:t>
            </a:r>
            <a:r>
              <a:rPr dirty="0">
                <a:solidFill>
                  <a:schemeClr val="bg1"/>
                </a:solidFill>
              </a:rPr>
              <a:t>businesses</a:t>
            </a:r>
            <a:r>
              <a:rPr spc="-140" dirty="0">
                <a:solidFill>
                  <a:schemeClr val="bg1"/>
                </a:solidFill>
              </a:rPr>
              <a:t> </a:t>
            </a:r>
            <a:r>
              <a:rPr spc="-7" dirty="0">
                <a:solidFill>
                  <a:schemeClr val="bg1"/>
                </a:solidFill>
              </a:rPr>
              <a:t>who  </a:t>
            </a:r>
            <a:r>
              <a:rPr spc="20" dirty="0">
                <a:solidFill>
                  <a:schemeClr val="bg1"/>
                </a:solidFill>
              </a:rPr>
              <a:t>are </a:t>
            </a:r>
            <a:r>
              <a:rPr spc="-7" dirty="0">
                <a:solidFill>
                  <a:schemeClr val="bg1"/>
                </a:solidFill>
              </a:rPr>
              <a:t>the</a:t>
            </a:r>
            <a:r>
              <a:rPr spc="-227" dirty="0">
                <a:solidFill>
                  <a:schemeClr val="bg1"/>
                </a:solidFill>
              </a:rPr>
              <a:t> </a:t>
            </a:r>
            <a:r>
              <a:rPr spc="-13" dirty="0">
                <a:solidFill>
                  <a:schemeClr val="bg1"/>
                </a:solidFill>
              </a:rPr>
              <a:t>best</a:t>
            </a:r>
          </a:p>
          <a:p>
            <a:pPr marL="6081455" marR="85511">
              <a:lnSpc>
                <a:spcPts val="5067"/>
              </a:lnSpc>
              <a:spcBef>
                <a:spcPts val="133"/>
              </a:spcBef>
            </a:pPr>
            <a:r>
              <a:rPr spc="-7" dirty="0">
                <a:solidFill>
                  <a:schemeClr val="bg1"/>
                </a:solidFill>
              </a:rPr>
              <a:t>educators </a:t>
            </a:r>
            <a:r>
              <a:rPr b="1" spc="-133" dirty="0">
                <a:solidFill>
                  <a:srgbClr val="F6751F"/>
                </a:solidFill>
                <a:latin typeface="Arial"/>
                <a:cs typeface="Arial"/>
              </a:rPr>
              <a:t>will </a:t>
            </a:r>
            <a:r>
              <a:rPr b="1" spc="-40" dirty="0">
                <a:solidFill>
                  <a:srgbClr val="F6751F"/>
                </a:solidFill>
                <a:latin typeface="Arial"/>
                <a:cs typeface="Arial"/>
              </a:rPr>
              <a:t>be</a:t>
            </a:r>
            <a:r>
              <a:rPr b="1" spc="-293" dirty="0">
                <a:solidFill>
                  <a:srgbClr val="F6751F"/>
                </a:solidFill>
                <a:latin typeface="Arial"/>
                <a:cs typeface="Arial"/>
              </a:rPr>
              <a:t> </a:t>
            </a:r>
            <a:r>
              <a:rPr b="1" spc="-100" dirty="0">
                <a:solidFill>
                  <a:srgbClr val="F6751F"/>
                </a:solidFill>
                <a:latin typeface="Arial"/>
                <a:cs typeface="Arial"/>
              </a:rPr>
              <a:t>the  </a:t>
            </a:r>
            <a:r>
              <a:rPr b="1" spc="-213" dirty="0">
                <a:solidFill>
                  <a:srgbClr val="F6751F"/>
                </a:solidFill>
                <a:latin typeface="Arial"/>
                <a:cs typeface="Arial"/>
              </a:rPr>
              <a:t>most</a:t>
            </a:r>
            <a:r>
              <a:rPr b="1" spc="-107" dirty="0">
                <a:solidFill>
                  <a:srgbClr val="F6751F"/>
                </a:solidFill>
                <a:latin typeface="Arial"/>
                <a:cs typeface="Arial"/>
              </a:rPr>
              <a:t> </a:t>
            </a:r>
            <a:r>
              <a:rPr b="1" spc="-200" dirty="0">
                <a:solidFill>
                  <a:srgbClr val="F6751F"/>
                </a:solidFill>
                <a:latin typeface="Arial"/>
                <a:cs typeface="Arial"/>
              </a:rPr>
              <a:t>successful.</a:t>
            </a:r>
            <a:r>
              <a:rPr spc="-200" dirty="0">
                <a:solidFill>
                  <a:srgbClr val="F6751F"/>
                </a:solidFill>
              </a:rPr>
              <a:t>”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908800" y="6423235"/>
            <a:ext cx="1733973" cy="379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/>
            <a:r>
              <a:rPr sz="2467" spc="-67" dirty="0">
                <a:solidFill>
                  <a:srgbClr val="414141"/>
                </a:solidFill>
                <a:latin typeface="Proxima Nova"/>
                <a:cs typeface="Proxima Nova"/>
              </a:rPr>
              <a:t>@</a:t>
            </a:r>
            <a:r>
              <a:rPr sz="2467" spc="-7" dirty="0">
                <a:solidFill>
                  <a:srgbClr val="414141"/>
                </a:solidFill>
                <a:latin typeface="Proxima Nova"/>
                <a:cs typeface="Proxima Nova"/>
              </a:rPr>
              <a:t>M</a:t>
            </a:r>
            <a:r>
              <a:rPr sz="2467" spc="-107" dirty="0">
                <a:solidFill>
                  <a:srgbClr val="414141"/>
                </a:solidFill>
                <a:latin typeface="Proxima Nova"/>
                <a:cs typeface="Proxima Nova"/>
              </a:rPr>
              <a:t>a</a:t>
            </a:r>
            <a:r>
              <a:rPr sz="2467" spc="-20" dirty="0">
                <a:solidFill>
                  <a:srgbClr val="414141"/>
                </a:solidFill>
                <a:latin typeface="Proxima Nova"/>
                <a:cs typeface="Proxima Nova"/>
              </a:rPr>
              <a:t>r</a:t>
            </a:r>
            <a:r>
              <a:rPr sz="2467" spc="-73" dirty="0">
                <a:solidFill>
                  <a:srgbClr val="414141"/>
                </a:solidFill>
                <a:latin typeface="Proxima Nova"/>
                <a:cs typeface="Proxima Nova"/>
              </a:rPr>
              <a:t>k</a:t>
            </a:r>
            <a:r>
              <a:rPr sz="2467" spc="-20" dirty="0">
                <a:solidFill>
                  <a:srgbClr val="414141"/>
                </a:solidFill>
                <a:latin typeface="Proxima Nova"/>
                <a:cs typeface="Proxima Nova"/>
              </a:rPr>
              <a:t>K</a:t>
            </a:r>
            <a:r>
              <a:rPr sz="2467" spc="-27" dirty="0">
                <a:solidFill>
                  <a:srgbClr val="414141"/>
                </a:solidFill>
                <a:latin typeface="Proxima Nova"/>
                <a:cs typeface="Proxima Nova"/>
              </a:rPr>
              <a:t>il</a:t>
            </a:r>
            <a:r>
              <a:rPr sz="2467" spc="-60" dirty="0">
                <a:solidFill>
                  <a:srgbClr val="414141"/>
                </a:solidFill>
                <a:latin typeface="Proxima Nova"/>
                <a:cs typeface="Proxima Nova"/>
              </a:rPr>
              <a:t>e</a:t>
            </a:r>
            <a:r>
              <a:rPr sz="2467" spc="-33" dirty="0">
                <a:solidFill>
                  <a:srgbClr val="414141"/>
                </a:solidFill>
                <a:latin typeface="Proxima Nova"/>
                <a:cs typeface="Proxima Nova"/>
              </a:rPr>
              <a:t>ns</a:t>
            </a:r>
            <a:endParaRPr sz="2467">
              <a:latin typeface="Proxima Nova"/>
              <a:cs typeface="Proxima Nov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"/>
            <a:ext cx="6214533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628882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84" y="668013"/>
            <a:ext cx="10058400" cy="552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047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84" y="527538"/>
            <a:ext cx="10058400" cy="564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04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12191997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837959" y="1885655"/>
            <a:ext cx="9769081" cy="3939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lnSpc>
                <a:spcPct val="79900"/>
              </a:lnSpc>
            </a:pPr>
            <a:r>
              <a:rPr lang="en-US" sz="6400" b="1" spc="-360" dirty="0" smtClean="0">
                <a:solidFill>
                  <a:srgbClr val="EA7C23"/>
                </a:solidFill>
                <a:latin typeface="Arial"/>
                <a:cs typeface="Arial"/>
              </a:rPr>
              <a:t>90</a:t>
            </a:r>
            <a:r>
              <a:rPr lang="en-US" sz="6400" b="1" spc="-360" dirty="0" smtClean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lang="en-US" sz="6400" b="1" spc="-360" dirty="0" smtClean="0">
                <a:solidFill>
                  <a:srgbClr val="FFFFFF"/>
                </a:solidFill>
                <a:latin typeface="Arial"/>
                <a:cs typeface="Arial"/>
              </a:rPr>
              <a:t>PEOPLE SEARCH </a:t>
            </a:r>
            <a:r>
              <a:rPr lang="en-US" sz="6400" b="1" spc="-360" dirty="0" smtClean="0">
                <a:solidFill>
                  <a:srgbClr val="EA7C23"/>
                </a:solidFill>
                <a:latin typeface="Arial"/>
                <a:cs typeface="Arial"/>
              </a:rPr>
              <a:t>“HOW TO BECOME A FREEMASON” </a:t>
            </a:r>
            <a:r>
              <a:rPr lang="en-US" sz="6400" b="1" spc="-360" dirty="0" smtClean="0">
                <a:solidFill>
                  <a:srgbClr val="FFFFFF"/>
                </a:solidFill>
                <a:latin typeface="Arial"/>
                <a:cs typeface="Arial"/>
              </a:rPr>
              <a:t>IN </a:t>
            </a:r>
          </a:p>
          <a:p>
            <a:pPr marL="16933" marR="6773">
              <a:lnSpc>
                <a:spcPct val="79900"/>
              </a:lnSpc>
            </a:pPr>
            <a:r>
              <a:rPr lang="en-US" sz="6400" b="1" spc="-360" dirty="0" smtClean="0">
                <a:solidFill>
                  <a:srgbClr val="FFFFFF"/>
                </a:solidFill>
                <a:latin typeface="Arial"/>
                <a:cs typeface="Arial"/>
              </a:rPr>
              <a:t>DALLAS COUNTY</a:t>
            </a:r>
            <a:r>
              <a:rPr lang="is-IS" sz="6400" b="1" spc="-360" dirty="0" smtClean="0">
                <a:solidFill>
                  <a:srgbClr val="FFFFFF"/>
                </a:solidFill>
                <a:latin typeface="Arial"/>
                <a:cs typeface="Arial"/>
              </a:rPr>
              <a:t>…</a:t>
            </a:r>
            <a:br>
              <a:rPr lang="is-IS" sz="6400" b="1" spc="-360" dirty="0" smtClean="0">
                <a:solidFill>
                  <a:srgbClr val="FFFFFF"/>
                </a:solidFill>
                <a:latin typeface="Arial"/>
                <a:cs typeface="Arial"/>
              </a:rPr>
            </a:br>
            <a:endParaRPr sz="64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8495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12191997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837959" y="1885655"/>
            <a:ext cx="9769081" cy="3939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lnSpc>
                <a:spcPct val="79900"/>
              </a:lnSpc>
            </a:pPr>
            <a:r>
              <a:rPr lang="en-US" sz="6400" b="1" spc="-360" dirty="0" smtClean="0">
                <a:solidFill>
                  <a:srgbClr val="EA7C23"/>
                </a:solidFill>
                <a:latin typeface="Arial"/>
                <a:cs typeface="Arial"/>
              </a:rPr>
              <a:t>90</a:t>
            </a:r>
            <a:r>
              <a:rPr lang="en-US" sz="6400" b="1" spc="-360" dirty="0" smtClean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lang="en-US" sz="6400" b="1" spc="-360" dirty="0" smtClean="0">
                <a:solidFill>
                  <a:srgbClr val="FFFFFF"/>
                </a:solidFill>
                <a:latin typeface="Arial"/>
                <a:cs typeface="Arial"/>
              </a:rPr>
              <a:t>PEOPLE SEARCH </a:t>
            </a:r>
            <a:r>
              <a:rPr lang="en-US" sz="6400" b="1" spc="-360" dirty="0" smtClean="0">
                <a:solidFill>
                  <a:srgbClr val="EA7C23"/>
                </a:solidFill>
                <a:latin typeface="Arial"/>
                <a:cs typeface="Arial"/>
              </a:rPr>
              <a:t>“HOW TO BECOME A FREEMASON” </a:t>
            </a:r>
            <a:r>
              <a:rPr lang="en-US" sz="6400" b="1" spc="-360" dirty="0" smtClean="0">
                <a:solidFill>
                  <a:srgbClr val="FFFFFF"/>
                </a:solidFill>
                <a:latin typeface="Arial"/>
                <a:cs typeface="Arial"/>
              </a:rPr>
              <a:t>IN </a:t>
            </a:r>
          </a:p>
          <a:p>
            <a:pPr marL="16933" marR="6773">
              <a:lnSpc>
                <a:spcPct val="79900"/>
              </a:lnSpc>
            </a:pPr>
            <a:r>
              <a:rPr lang="en-US" sz="6400" b="1" spc="-360" dirty="0" smtClean="0">
                <a:solidFill>
                  <a:srgbClr val="FFFFFF"/>
                </a:solidFill>
                <a:latin typeface="Arial"/>
                <a:cs typeface="Arial"/>
              </a:rPr>
              <a:t>DALLAS COUNTY,</a:t>
            </a:r>
            <a:r>
              <a:rPr lang="is-IS" sz="6400" b="1" spc="-360" dirty="0" smtClean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is-IS" sz="6400" b="1" spc="-36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s-IS" sz="6400" b="1" spc="-360" dirty="0" smtClean="0">
                <a:solidFill>
                  <a:srgbClr val="FFFFFF"/>
                </a:solidFill>
                <a:latin typeface="Arial"/>
                <a:cs typeface="Arial"/>
              </a:rPr>
              <a:t>PER MONTH</a:t>
            </a:r>
            <a:endParaRPr sz="64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00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12191997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837959" y="1885655"/>
            <a:ext cx="9769081" cy="23637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lnSpc>
                <a:spcPct val="79900"/>
              </a:lnSpc>
            </a:pPr>
            <a:r>
              <a:rPr lang="en-US" sz="6400" b="1" spc="-360" dirty="0" smtClean="0">
                <a:solidFill>
                  <a:srgbClr val="EA7C23"/>
                </a:solidFill>
                <a:latin typeface="Arial"/>
                <a:cs typeface="Arial"/>
              </a:rPr>
              <a:t>WE LIVE </a:t>
            </a:r>
            <a:r>
              <a:rPr lang="en-US" sz="6400" b="1" spc="-360" dirty="0" smtClean="0">
                <a:latin typeface="Arial"/>
                <a:cs typeface="Arial"/>
              </a:rPr>
              <a:t>IN A DIGITAL AGE, AND THE COMMUNITIES ARE NOW </a:t>
            </a:r>
            <a:r>
              <a:rPr lang="en-US" sz="6400" b="1" spc="-360" dirty="0" smtClean="0">
                <a:solidFill>
                  <a:srgbClr val="EA7C23"/>
                </a:solidFill>
                <a:latin typeface="Arial"/>
                <a:cs typeface="Arial"/>
              </a:rPr>
              <a:t>ONLINE</a:t>
            </a:r>
            <a:endParaRPr sz="6400" dirty="0">
              <a:solidFill>
                <a:srgbClr val="EA7C2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059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12191997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837959" y="1885655"/>
            <a:ext cx="9769081" cy="15758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 marR="6773">
              <a:lnSpc>
                <a:spcPct val="79900"/>
              </a:lnSpc>
            </a:pPr>
            <a:r>
              <a:rPr lang="en-US" sz="6400" b="1" spc="-360" dirty="0" smtClean="0">
                <a:latin typeface="Arial"/>
                <a:cs typeface="Arial"/>
              </a:rPr>
              <a:t>FACEBOOK ALONE HAS 1.5 </a:t>
            </a:r>
            <a:r>
              <a:rPr lang="en-US" sz="6400" b="1" spc="-360" dirty="0" smtClean="0">
                <a:solidFill>
                  <a:srgbClr val="EA7C23"/>
                </a:solidFill>
                <a:latin typeface="Arial"/>
                <a:cs typeface="Arial"/>
              </a:rPr>
              <a:t>BILLION</a:t>
            </a:r>
            <a:r>
              <a:rPr lang="en-US" sz="6400" b="1" spc="-360" dirty="0" smtClean="0">
                <a:latin typeface="Arial"/>
                <a:cs typeface="Arial"/>
              </a:rPr>
              <a:t> MEMBERS</a:t>
            </a:r>
            <a:endParaRPr sz="64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45356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2899</TotalTime>
  <Words>1010</Words>
  <Application>Microsoft Macintosh PowerPoint</Application>
  <PresentationFormat>Widescreen</PresentationFormat>
  <Paragraphs>170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 Unicode MS</vt:lpstr>
      <vt:lpstr>Century Gothic</vt:lpstr>
      <vt:lpstr>Proxima Nova</vt:lpstr>
      <vt:lpstr>Times New Roman</vt:lpstr>
      <vt:lpstr>Wingdings 3</vt:lpstr>
      <vt:lpstr>Arial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SEARCH ENGINE OPTIMIZATION?</vt:lpstr>
      <vt:lpstr>WHAT IS SEARCH ENGINE  OPTIMIZATION (SEO)? SEO is the process of improving your website so that it  attracts more visitors from search engines.</vt:lpstr>
      <vt:lpstr>Digital Methodology</vt:lpstr>
      <vt:lpstr>THE BUYER’S JOURNEY Categorize keywords by the stages of the buyer’s journey.</vt:lpstr>
      <vt:lpstr>PowerPoint Presentation</vt:lpstr>
      <vt:lpstr>THE CONTENT PROCESS</vt:lpstr>
      <vt:lpstr>BEST PRACTICES FOR CONTENT CREATION</vt:lpstr>
      <vt:lpstr>PowerPoint Presentation</vt:lpstr>
      <vt:lpstr>WHAT IS BLOGGING? Your blog is a place to regularly publish and promote new  content related to your business and industry.</vt:lpstr>
      <vt:lpstr>PowerPoint Presentation</vt:lpstr>
      <vt:lpstr>PowerPoint Presentation</vt:lpstr>
      <vt:lpstr>PowerPoint Presentation</vt:lpstr>
      <vt:lpstr>PowerPoint Presentation</vt:lpstr>
      <vt:lpstr>BLOGGING BEST PRACTICES</vt:lpstr>
      <vt:lpstr>PowerPoint Presentation</vt:lpstr>
      <vt:lpstr>PowerPoint Presentation</vt:lpstr>
      <vt:lpstr>9/10</vt:lpstr>
      <vt:lpstr>PowerPoint Presentation</vt:lpstr>
      <vt:lpstr>PowerPoint Presentation</vt:lpstr>
      <vt:lpstr>DRIVE TRAFFIC.  GENERATE LEADS.  BUILD COMMUNITY.  SOCIAL MEDIA.</vt:lpstr>
      <vt:lpstr>A REMARKABLE SOCIAL MEDIA  CONTENT PLAN:</vt:lpstr>
      <vt:lpstr>PowerPoint Presentation</vt:lpstr>
      <vt:lpstr>Use clear images that are easy to distinguish.</vt:lpstr>
      <vt:lpstr>LEAD NURTURING The process of building relationships with  prospects with the goal of earning their business  when they are ready.</vt:lpstr>
      <vt:lpstr>PowerPoint Presentation</vt:lpstr>
      <vt:lpstr>MARKETING &amp; SALES FUNNEL</vt:lpstr>
      <vt:lpstr>Sales reps that follow up with new contacts are</vt:lpstr>
      <vt:lpstr>“Customer Experience is the new marketing. If you don’t have  a passionate, committed executive leadership team you</vt:lpstr>
      <vt:lpstr>PowerPoint Presentation</vt:lpstr>
      <vt:lpstr>PowerPoint Presentation</vt:lpstr>
      <vt:lpstr>THE THREE PILLARS OF DELIGHT</vt:lpstr>
      <vt:lpstr>INNOVATION</vt:lpstr>
      <vt:lpstr>I AM NOT SAYING WE CHANGE OUR  “PRODUCT” OR “SERVICES”</vt:lpstr>
      <vt:lpstr>PowerPoint Presentation</vt:lpstr>
      <vt:lpstr>COMMUNICATION</vt:lpstr>
      <vt:lpstr>EDUCATION</vt:lpstr>
      <vt:lpstr>“Customers will never love a company until the employees love it first.” </vt:lpstr>
      <vt:lpstr>PowerPoint Presentation</vt:lpstr>
      <vt:lpstr>CREATE A HIRING  METHODOLOGY</vt:lpstr>
      <vt:lpstr>“The businesses who  are the best educators will be the  most successful.”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18</cp:revision>
  <cp:lastPrinted>2016-08-31T22:20:32Z</cp:lastPrinted>
  <dcterms:created xsi:type="dcterms:W3CDTF">2016-08-29T22:17:50Z</dcterms:created>
  <dcterms:modified xsi:type="dcterms:W3CDTF">2016-08-31T22:37:42Z</dcterms:modified>
</cp:coreProperties>
</file>